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4" r:id="rId2"/>
  </p:sldMasterIdLst>
  <p:handoutMasterIdLst>
    <p:handoutMasterId r:id="rId35"/>
  </p:handoutMasterIdLst>
  <p:sldIdLst>
    <p:sldId id="258" r:id="rId3"/>
    <p:sldId id="277" r:id="rId4"/>
    <p:sldId id="279" r:id="rId5"/>
    <p:sldId id="287" r:id="rId6"/>
    <p:sldId id="278" r:id="rId7"/>
    <p:sldId id="281" r:id="rId8"/>
    <p:sldId id="275" r:id="rId9"/>
    <p:sldId id="286" r:id="rId10"/>
    <p:sldId id="292" r:id="rId11"/>
    <p:sldId id="294" r:id="rId12"/>
    <p:sldId id="288" r:id="rId13"/>
    <p:sldId id="293" r:id="rId14"/>
    <p:sldId id="289" r:id="rId15"/>
    <p:sldId id="291" r:id="rId16"/>
    <p:sldId id="276" r:id="rId17"/>
    <p:sldId id="295" r:id="rId18"/>
    <p:sldId id="264" r:id="rId19"/>
    <p:sldId id="297" r:id="rId20"/>
    <p:sldId id="256" r:id="rId21"/>
    <p:sldId id="259" r:id="rId22"/>
    <p:sldId id="260" r:id="rId23"/>
    <p:sldId id="261" r:id="rId24"/>
    <p:sldId id="262" r:id="rId25"/>
    <p:sldId id="263" r:id="rId26"/>
    <p:sldId id="265" r:id="rId27"/>
    <p:sldId id="266" r:id="rId28"/>
    <p:sldId id="268" r:id="rId29"/>
    <p:sldId id="269" r:id="rId30"/>
    <p:sldId id="270" r:id="rId31"/>
    <p:sldId id="271" r:id="rId32"/>
    <p:sldId id="272" r:id="rId33"/>
    <p:sldId id="290"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67" d="100"/>
          <a:sy n="67" d="100"/>
        </p:scale>
        <p:origin x="600" y="4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7875A10-1131-4462-95B4-EC6367469C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A4E591AC-20A6-42D2-92C1-14F1BE0D10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754FDC-D6C3-4466-AA86-895DDCA30DBC}" type="datetimeFigureOut">
              <a:rPr lang="fr-CA" smtClean="0"/>
              <a:t>2020-06-03</a:t>
            </a:fld>
            <a:endParaRPr lang="fr-CA"/>
          </a:p>
        </p:txBody>
      </p:sp>
      <p:sp>
        <p:nvSpPr>
          <p:cNvPr id="4" name="Espace réservé du pied de page 3">
            <a:extLst>
              <a:ext uri="{FF2B5EF4-FFF2-40B4-BE49-F238E27FC236}">
                <a16:creationId xmlns:a16="http://schemas.microsoft.com/office/drawing/2014/main" id="{E54EB924-1704-4B00-844F-683320103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3E133665-84E7-4F88-BA49-564B529E82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EACB45-CB3B-49CE-B6F9-81B4770E7A63}" type="slidenum">
              <a:rPr lang="fr-CA" smtClean="0"/>
              <a:t>‹N°›</a:t>
            </a:fld>
            <a:endParaRPr lang="fr-CA"/>
          </a:p>
        </p:txBody>
      </p:sp>
    </p:spTree>
    <p:extLst>
      <p:ext uri="{BB962C8B-B14F-4D97-AF65-F5344CB8AC3E}">
        <p14:creationId xmlns:p14="http://schemas.microsoft.com/office/powerpoint/2010/main" val="16594449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C934D-D5AF-4D10-8331-9BF7DF828D4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80016C51-DA58-4641-8FB4-37C784E52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2A1AB6A7-6EA5-4DCB-B0F1-D3BE51C43ACD}"/>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81B79FC7-ECD5-4325-BB99-9AD1B69CBB3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9B4C331-08D4-4A5E-845E-60D8628E62E0}"/>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77930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53A00-3BD4-478E-B869-13C84AC5E248}"/>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009700D-8442-497A-BEF2-8DEC0A85D7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96D6EC5-D602-4D76-996B-EC10B48C9888}"/>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A1102942-B879-4082-AAB9-564BDF2D23D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385EBCE-6742-4F7C-8321-0AF19330FA8E}"/>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78064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67CFF7-5628-49C3-BC02-1A47D20E5E3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A2D4444-AB28-4BF3-AFAA-13F9B05AE35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4111F19-50C7-4A2A-86D6-6570CABC0B9B}"/>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95467E87-D83E-4FB0-9C5F-7B5BE1FC4A9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2AEBA67-E050-4B74-8AD9-9C45DD09E52A}"/>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9248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90733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99477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7336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0643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9CFE9F1-E0AC-4D37-BB29-E19F2E10D1FE}" type="datetimeFigureOut">
              <a:rPr lang="fr-CA" smtClean="0"/>
              <a:t>2020-06-03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268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CFE9F1-E0AC-4D37-BB29-E19F2E10D1FE}" type="datetimeFigureOut">
              <a:rPr lang="fr-CA" smtClean="0"/>
              <a:t>2020-06-03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1559079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FE9F1-E0AC-4D37-BB29-E19F2E10D1FE}" type="datetimeFigureOut">
              <a:rPr lang="fr-CA" smtClean="0"/>
              <a:t>2020-06-03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52354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70681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B6F53-BA06-4697-A596-C6325C9F659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4012AB7-0D31-4917-B8FC-C6CD283C66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431F98-C995-4122-ADEC-BB7A06544DA3}"/>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D7127202-0DD2-4B0D-9283-B3F8184C22E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3AF769-04B4-47BA-AB0C-C265DDA6492B}"/>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1188335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8555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778626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262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94802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3716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371492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01431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4556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B84D6-DA8A-4E4A-8375-2A939203A1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D34FC5EA-08E8-4841-86B2-1B8D3E78C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33C939-2643-4A97-9F46-6E756D81DE34}"/>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8EDD1118-0C83-42C8-B561-DD0E0DF8DCA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AC8B1EB-7879-4AB5-B047-E65C66A15881}"/>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100073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61ACA-2FB6-4C1E-A926-2DFE13B1C8C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B9B1C62-B825-4550-BCC7-FAF156DE2F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18E3C4F-CD90-4121-8C84-37832FDDE27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DFD5DECD-6F95-41C1-97C9-32517ADF64E8}"/>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Espace réservé du pied de page 5">
            <a:extLst>
              <a:ext uri="{FF2B5EF4-FFF2-40B4-BE49-F238E27FC236}">
                <a16:creationId xmlns:a16="http://schemas.microsoft.com/office/drawing/2014/main" id="{93AEB15E-6CD4-4577-9AE8-216C5EB4369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1A1F802-FC60-4D5D-A85A-D14BC896C23B}"/>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64547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5C61F-BC93-46AD-9CBC-4DB50190575E}"/>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8F0B44E-9058-497D-A5FE-88A1BF5BC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5E2081-3A20-4623-B028-C7E792B0C4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889ABD0-7CF5-498D-882C-E71199A37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6B8AD5-A0CB-4471-A351-E62E84EF919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1D910B46-3857-44F1-85B7-3D1CE0B92E58}"/>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8" name="Espace réservé du pied de page 7">
            <a:extLst>
              <a:ext uri="{FF2B5EF4-FFF2-40B4-BE49-F238E27FC236}">
                <a16:creationId xmlns:a16="http://schemas.microsoft.com/office/drawing/2014/main" id="{EF501E4A-22F6-4573-96EC-9CA5B941FE4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7AD4C9E-C13F-4675-B10B-A651075F2DE9}"/>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25030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22D8C-7B1B-4E6E-A091-C89BCA4815F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90CF850-12F1-4B1B-9855-5B7142B506CE}"/>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4" name="Espace réservé du pied de page 3">
            <a:extLst>
              <a:ext uri="{FF2B5EF4-FFF2-40B4-BE49-F238E27FC236}">
                <a16:creationId xmlns:a16="http://schemas.microsoft.com/office/drawing/2014/main" id="{8CC49DBC-9CC1-4F77-B356-04F427B3069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7858D57A-05EF-433B-8C84-C1AAF300BFE6}"/>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83775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E90E7E-97E9-4995-BEB7-320E5B71093B}"/>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3" name="Espace réservé du pied de page 2">
            <a:extLst>
              <a:ext uri="{FF2B5EF4-FFF2-40B4-BE49-F238E27FC236}">
                <a16:creationId xmlns:a16="http://schemas.microsoft.com/office/drawing/2014/main" id="{46BE4A97-CDFB-45DF-B792-1A0AAC70382C}"/>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B64DD94-D895-42CF-937A-E35EFA407F38}"/>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28155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745C5-A6AC-419E-938F-10449485DD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37945D1-D3C3-4F08-A92B-91499D26C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FF6E740-23E7-4909-873F-B995F933E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DEFB79-6A23-48A2-92A1-B554071693FD}"/>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Espace réservé du pied de page 5">
            <a:extLst>
              <a:ext uri="{FF2B5EF4-FFF2-40B4-BE49-F238E27FC236}">
                <a16:creationId xmlns:a16="http://schemas.microsoft.com/office/drawing/2014/main" id="{7D72B99C-2F98-4A98-BCB4-8BB6335E376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4D364D7-1D21-4395-A187-DFC9F99237C7}"/>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71656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5ED66-31B9-4048-88E9-6E9349811A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DD0D2643-BF8D-47CA-9BF5-997BCF16D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7F2C8BF-C3D8-4EE2-811F-B00AC5E33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6A83A5-BA01-4118-B0F8-412EC868CCE2}"/>
              </a:ext>
            </a:extLst>
          </p:cNvPr>
          <p:cNvSpPr>
            <a:spLocks noGrp="1"/>
          </p:cNvSpPr>
          <p:nvPr>
            <p:ph type="dt" sz="half" idx="10"/>
          </p:nvPr>
        </p:nvSpPr>
        <p:spPr/>
        <p:txBody>
          <a:bodyPr/>
          <a:lstStyle/>
          <a:p>
            <a:fld id="{09CFE9F1-E0AC-4D37-BB29-E19F2E10D1FE}" type="datetimeFigureOut">
              <a:rPr lang="fr-CA" smtClean="0"/>
              <a:t>2020-06-03</a:t>
            </a:fld>
            <a:endParaRPr lang="fr-CA"/>
          </a:p>
        </p:txBody>
      </p:sp>
      <p:sp>
        <p:nvSpPr>
          <p:cNvPr id="6" name="Espace réservé du pied de page 5">
            <a:extLst>
              <a:ext uri="{FF2B5EF4-FFF2-40B4-BE49-F238E27FC236}">
                <a16:creationId xmlns:a16="http://schemas.microsoft.com/office/drawing/2014/main" id="{16963965-33AB-4A4D-9219-1ACF8577C92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7401D7-20FD-46CF-A63F-D565D68BB5A8}"/>
              </a:ext>
            </a:extLst>
          </p:cNvPr>
          <p:cNvSpPr>
            <a:spLocks noGrp="1"/>
          </p:cNvSpPr>
          <p:nvPr>
            <p:ph type="sldNum" sz="quarter" idx="12"/>
          </p:nvPr>
        </p:nvSpPr>
        <p:spPr/>
        <p:txBody>
          <a:bodyPr/>
          <a:lstStyle/>
          <a:p>
            <a:fld id="{B3BB6963-FBF5-4DAA-BF3D-287D6C45523F}" type="slidenum">
              <a:rPr lang="fr-CA" smtClean="0"/>
              <a:t>‹N°›</a:t>
            </a:fld>
            <a:endParaRPr lang="fr-CA"/>
          </a:p>
        </p:txBody>
      </p:sp>
    </p:spTree>
    <p:extLst>
      <p:ext uri="{BB962C8B-B14F-4D97-AF65-F5344CB8AC3E}">
        <p14:creationId xmlns:p14="http://schemas.microsoft.com/office/powerpoint/2010/main" val="319104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7942FE-7B3A-4F7D-ACC8-C3B3C7A82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B8850C1-37E8-432D-A747-BE4F35F50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70268B7-C525-4720-8E38-52645EA0D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FE9F1-E0AC-4D37-BB29-E19F2E10D1FE}" type="datetimeFigureOut">
              <a:rPr lang="fr-CA" smtClean="0"/>
              <a:t>2020-06-03</a:t>
            </a:fld>
            <a:endParaRPr lang="fr-CA"/>
          </a:p>
        </p:txBody>
      </p:sp>
      <p:sp>
        <p:nvSpPr>
          <p:cNvPr id="5" name="Espace réservé du pied de page 4">
            <a:extLst>
              <a:ext uri="{FF2B5EF4-FFF2-40B4-BE49-F238E27FC236}">
                <a16:creationId xmlns:a16="http://schemas.microsoft.com/office/drawing/2014/main" id="{1FCF17CA-F62F-4DB4-AD5A-C44B70E34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7232DEB-9D6F-490D-8E45-9BDED4B18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B6963-FBF5-4DAA-BF3D-287D6C45523F}" type="slidenum">
              <a:rPr lang="fr-CA" smtClean="0"/>
              <a:t>‹N°›</a:t>
            </a:fld>
            <a:endParaRPr lang="fr-CA"/>
          </a:p>
        </p:txBody>
      </p:sp>
    </p:spTree>
    <p:extLst>
      <p:ext uri="{BB962C8B-B14F-4D97-AF65-F5344CB8AC3E}">
        <p14:creationId xmlns:p14="http://schemas.microsoft.com/office/powerpoint/2010/main" val="175262486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CFE9F1-E0AC-4D37-BB29-E19F2E10D1FE}" type="datetimeFigureOut">
              <a:rPr lang="fr-CA" smtClean="0"/>
              <a:t>2020-06-03</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BB6963-FBF5-4DAA-BF3D-287D6C45523F}" type="slidenum">
              <a:rPr lang="fr-CA" smtClean="0"/>
              <a:t>‹N°›</a:t>
            </a:fld>
            <a:endParaRPr lang="fr-CA"/>
          </a:p>
        </p:txBody>
      </p:sp>
    </p:spTree>
    <p:extLst>
      <p:ext uri="{BB962C8B-B14F-4D97-AF65-F5344CB8AC3E}">
        <p14:creationId xmlns:p14="http://schemas.microsoft.com/office/powerpoint/2010/main" val="1979950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CBC19-3E12-4CA7-A6C6-73206E283067}"/>
              </a:ext>
            </a:extLst>
          </p:cNvPr>
          <p:cNvSpPr>
            <a:spLocks noGrp="1"/>
          </p:cNvSpPr>
          <p:nvPr>
            <p:ph type="title"/>
          </p:nvPr>
        </p:nvSpPr>
        <p:spPr>
          <a:xfrm>
            <a:off x="1797666" y="2768600"/>
            <a:ext cx="8596668" cy="1320800"/>
          </a:xfrm>
        </p:spPr>
        <p:txBody>
          <a:bodyPr/>
          <a:lstStyle/>
          <a:p>
            <a:pPr algn="ctr"/>
            <a:r>
              <a:rPr lang="fr-CA" dirty="0"/>
              <a:t>Une brève explication des certificats d’autorisation</a:t>
            </a:r>
          </a:p>
        </p:txBody>
      </p:sp>
    </p:spTree>
    <p:extLst>
      <p:ext uri="{BB962C8B-B14F-4D97-AF65-F5344CB8AC3E}">
        <p14:creationId xmlns:p14="http://schemas.microsoft.com/office/powerpoint/2010/main" val="182439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B61FE-7709-47E3-B1AC-9BC327C2A21A}"/>
              </a:ext>
            </a:extLst>
          </p:cNvPr>
          <p:cNvSpPr>
            <a:spLocks noGrp="1"/>
          </p:cNvSpPr>
          <p:nvPr>
            <p:ph type="title"/>
          </p:nvPr>
        </p:nvSpPr>
        <p:spPr/>
        <p:txBody>
          <a:bodyPr/>
          <a:lstStyle/>
          <a:p>
            <a:r>
              <a:rPr lang="fr-CA" dirty="0"/>
              <a:t>2.3 Soumission au ministre</a:t>
            </a:r>
            <a:endParaRPr lang="en-CA" dirty="0"/>
          </a:p>
        </p:txBody>
      </p:sp>
      <p:sp>
        <p:nvSpPr>
          <p:cNvPr id="3" name="Espace réservé du contenu 2">
            <a:extLst>
              <a:ext uri="{FF2B5EF4-FFF2-40B4-BE49-F238E27FC236}">
                <a16:creationId xmlns:a16="http://schemas.microsoft.com/office/drawing/2014/main" id="{10EB91A5-4EF2-4CBC-A7E5-2F3371E95BB6}"/>
              </a:ext>
            </a:extLst>
          </p:cNvPr>
          <p:cNvSpPr>
            <a:spLocks noGrp="1"/>
          </p:cNvSpPr>
          <p:nvPr>
            <p:ph idx="1"/>
          </p:nvPr>
        </p:nvSpPr>
        <p:spPr/>
        <p:txBody>
          <a:bodyPr/>
          <a:lstStyle/>
          <a:p>
            <a:pPr algn="just"/>
            <a:r>
              <a:rPr lang="fr-FR" dirty="0"/>
              <a:t> La personne ou la municipalité qui demande une autorisation au ministre doit, dans sa demande, </a:t>
            </a:r>
            <a:r>
              <a:rPr lang="fr-FR" b="1" dirty="0"/>
              <a:t>identifier les renseignements et les documents n’ayant pas un caractère public </a:t>
            </a:r>
            <a:r>
              <a:rPr lang="fr-FR" dirty="0"/>
              <a:t>en vertu de l’article 23 et qu’elle considère être un secret industriel ou commercial confidentiel ainsi </a:t>
            </a:r>
            <a:r>
              <a:rPr lang="fr-FR" b="1" dirty="0"/>
              <a:t>que justifier cette prétention</a:t>
            </a:r>
            <a:r>
              <a:rPr lang="fr-FR" dirty="0"/>
              <a:t>.</a:t>
            </a:r>
          </a:p>
          <a:p>
            <a:pPr algn="just"/>
            <a:r>
              <a:rPr lang="fr-FR" dirty="0"/>
              <a:t>Article 23.1 L.Q.E.</a:t>
            </a:r>
            <a:endParaRPr lang="en-CA" dirty="0"/>
          </a:p>
        </p:txBody>
      </p:sp>
    </p:spTree>
    <p:extLst>
      <p:ext uri="{BB962C8B-B14F-4D97-AF65-F5344CB8AC3E}">
        <p14:creationId xmlns:p14="http://schemas.microsoft.com/office/powerpoint/2010/main" val="10883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86AA6-2CC4-4A78-AA16-B758EAB5264B}"/>
              </a:ext>
            </a:extLst>
          </p:cNvPr>
          <p:cNvSpPr>
            <a:spLocks noGrp="1"/>
          </p:cNvSpPr>
          <p:nvPr>
            <p:ph type="title"/>
          </p:nvPr>
        </p:nvSpPr>
        <p:spPr/>
        <p:txBody>
          <a:bodyPr/>
          <a:lstStyle/>
          <a:p>
            <a:r>
              <a:rPr lang="fr-CA" dirty="0"/>
              <a:t>2.4 Analyse par le ministre</a:t>
            </a:r>
          </a:p>
        </p:txBody>
      </p:sp>
      <p:sp>
        <p:nvSpPr>
          <p:cNvPr id="3" name="Espace réservé du contenu 2">
            <a:extLst>
              <a:ext uri="{FF2B5EF4-FFF2-40B4-BE49-F238E27FC236}">
                <a16:creationId xmlns:a16="http://schemas.microsoft.com/office/drawing/2014/main" id="{F800EA36-2908-43CC-AA8E-7B50FC1AF8D3}"/>
              </a:ext>
            </a:extLst>
          </p:cNvPr>
          <p:cNvSpPr>
            <a:spLocks noGrp="1"/>
          </p:cNvSpPr>
          <p:nvPr>
            <p:ph idx="1"/>
          </p:nvPr>
        </p:nvSpPr>
        <p:spPr/>
        <p:txBody>
          <a:bodyPr>
            <a:normAutofit fontScale="92500" lnSpcReduction="10000"/>
          </a:bodyPr>
          <a:lstStyle/>
          <a:p>
            <a:pPr algn="just"/>
            <a:r>
              <a:rPr lang="fr-CA" dirty="0"/>
              <a:t>Le Ministre prend en considération de multiples facteurs: </a:t>
            </a:r>
          </a:p>
          <a:p>
            <a:pPr lvl="1" algn="just"/>
            <a:r>
              <a:rPr lang="fr-FR" dirty="0"/>
              <a:t>la nature et les modalités de réalisation du projet;</a:t>
            </a:r>
          </a:p>
          <a:p>
            <a:pPr lvl="1" algn="just"/>
            <a:r>
              <a:rPr lang="fr-FR" dirty="0"/>
              <a:t>les caractéristiques du milieu touché;</a:t>
            </a:r>
          </a:p>
          <a:p>
            <a:pPr lvl="1" algn="just"/>
            <a:r>
              <a:rPr lang="fr-FR" dirty="0"/>
              <a:t>la nature, la quantité, la concentration et la localisation de tous les contaminants qui sont susceptibles d’être rejetés dans l’environnement, le cas échéant;</a:t>
            </a:r>
          </a:p>
          <a:p>
            <a:pPr lvl="1" algn="just"/>
            <a:r>
              <a:rPr lang="fr-FR" dirty="0"/>
              <a:t>lorsque le projet découle d’un programme ayant fait l’objet d’une évaluation environnementale stratégique en application du chapitre V, les conclusions de cette évaluation;</a:t>
            </a:r>
          </a:p>
          <a:p>
            <a:pPr lvl="1" algn="just"/>
            <a:r>
              <a:rPr lang="fr-FR" dirty="0"/>
              <a:t>dans les cas prévus par règlement du gouvernement, les émissions de gaz à effet de serre attribuables au projet ainsi que les mesures de réduction que celui-ci peut nécessiter.</a:t>
            </a:r>
          </a:p>
          <a:p>
            <a:pPr algn="just"/>
            <a:r>
              <a:rPr lang="fr-CA" dirty="0"/>
              <a:t>Ministre n’est pas limité à ces considérations </a:t>
            </a:r>
          </a:p>
          <a:p>
            <a:pPr algn="just"/>
            <a:r>
              <a:rPr lang="fr-CA" dirty="0"/>
              <a:t>Article 24 de la L.Q.E. </a:t>
            </a:r>
            <a:endParaRPr lang="fr-FR" dirty="0"/>
          </a:p>
        </p:txBody>
      </p:sp>
    </p:spTree>
    <p:extLst>
      <p:ext uri="{BB962C8B-B14F-4D97-AF65-F5344CB8AC3E}">
        <p14:creationId xmlns:p14="http://schemas.microsoft.com/office/powerpoint/2010/main" val="131006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BCCE4-F3C6-4A92-BC4A-D50D1D9BF7A2}"/>
              </a:ext>
            </a:extLst>
          </p:cNvPr>
          <p:cNvSpPr>
            <a:spLocks noGrp="1"/>
          </p:cNvSpPr>
          <p:nvPr>
            <p:ph type="title"/>
          </p:nvPr>
        </p:nvSpPr>
        <p:spPr/>
        <p:txBody>
          <a:bodyPr/>
          <a:lstStyle/>
          <a:p>
            <a:r>
              <a:rPr lang="fr-CA" dirty="0"/>
              <a:t>2.4 Analyse par le ministre</a:t>
            </a:r>
            <a:endParaRPr lang="en-CA" dirty="0"/>
          </a:p>
        </p:txBody>
      </p:sp>
      <p:sp>
        <p:nvSpPr>
          <p:cNvPr id="3" name="Espace réservé du contenu 2">
            <a:extLst>
              <a:ext uri="{FF2B5EF4-FFF2-40B4-BE49-F238E27FC236}">
                <a16:creationId xmlns:a16="http://schemas.microsoft.com/office/drawing/2014/main" id="{686A9972-0CA4-4DEE-80FD-371722872CE9}"/>
              </a:ext>
            </a:extLst>
          </p:cNvPr>
          <p:cNvSpPr>
            <a:spLocks noGrp="1"/>
          </p:cNvSpPr>
          <p:nvPr>
            <p:ph idx="1"/>
          </p:nvPr>
        </p:nvSpPr>
        <p:spPr/>
        <p:txBody>
          <a:bodyPr>
            <a:normAutofit fontScale="92500"/>
          </a:bodyPr>
          <a:lstStyle/>
          <a:p>
            <a:pPr algn="just"/>
            <a:r>
              <a:rPr lang="fr-CA" dirty="0"/>
              <a:t>Vastes</a:t>
            </a:r>
            <a:r>
              <a:rPr lang="en-CA" dirty="0"/>
              <a:t> </a:t>
            </a:r>
            <a:r>
              <a:rPr lang="fr-CA" dirty="0"/>
              <a:t>pouvoirs</a:t>
            </a:r>
            <a:r>
              <a:rPr lang="en-CA" dirty="0"/>
              <a:t> </a:t>
            </a:r>
            <a:r>
              <a:rPr lang="fr-CA" dirty="0"/>
              <a:t>octroyés au Ministre </a:t>
            </a:r>
            <a:r>
              <a:rPr lang="en-CA" dirty="0"/>
              <a:t>dans son analyse</a:t>
            </a:r>
            <a:endParaRPr lang="fr-FR" dirty="0"/>
          </a:p>
          <a:p>
            <a:pPr algn="just"/>
            <a:r>
              <a:rPr lang="fr-FR" dirty="0"/>
              <a:t>Le ministre </a:t>
            </a:r>
            <a:r>
              <a:rPr lang="fr-FR" u="sng" dirty="0"/>
              <a:t>peut</a:t>
            </a:r>
            <a:r>
              <a:rPr lang="fr-FR" dirty="0"/>
              <a:t> également prendre en considération les </a:t>
            </a:r>
            <a:r>
              <a:rPr lang="fr-FR" b="1" dirty="0"/>
              <a:t>risques et les impacts anticipés des changements climatiques sur le projet et sur le milieu </a:t>
            </a:r>
            <a:r>
              <a:rPr lang="fr-FR" dirty="0"/>
              <a:t>où il sera réalisé, les </a:t>
            </a:r>
            <a:r>
              <a:rPr lang="fr-FR" b="1" dirty="0"/>
              <a:t>mesures d’adaptation que le projet peut nécessiter </a:t>
            </a:r>
            <a:r>
              <a:rPr lang="fr-FR" dirty="0"/>
              <a:t>ainsi que les </a:t>
            </a:r>
            <a:r>
              <a:rPr lang="fr-FR" b="1" dirty="0"/>
              <a:t>engagements du Québec en matière de réduction des émissions de gaz à effet de serre</a:t>
            </a:r>
            <a:r>
              <a:rPr lang="fr-FR" dirty="0"/>
              <a:t>.</a:t>
            </a:r>
          </a:p>
          <a:p>
            <a:pPr algn="just"/>
            <a:r>
              <a:rPr lang="fr-FR" dirty="0"/>
              <a:t>Le ministre </a:t>
            </a:r>
            <a:r>
              <a:rPr lang="fr-FR" u="sng" dirty="0"/>
              <a:t>peut</a:t>
            </a:r>
            <a:r>
              <a:rPr lang="fr-FR" dirty="0"/>
              <a:t> exiger, dans le délai et selon les modalités qu’il fixe, un plan de gestion de matières résiduelles précisant la nature et la quantité estimée de matières résiduelles qui seront générées par l’activité sur une période donnée et leur mode de gestion </a:t>
            </a:r>
            <a:r>
              <a:rPr lang="fr-FR" b="1" dirty="0"/>
              <a:t>ainsi que tout autre renseignement, document ou étude supplémentaire qu’il estime nécessaire pour connaître les impacts du projet sur la qualité de l’environnement avant de prendre sa décision.</a:t>
            </a:r>
          </a:p>
          <a:p>
            <a:pPr algn="just"/>
            <a:r>
              <a:rPr lang="fr-FR" dirty="0"/>
              <a:t>Article 24 de la L.Q.E. </a:t>
            </a:r>
          </a:p>
        </p:txBody>
      </p:sp>
    </p:spTree>
    <p:extLst>
      <p:ext uri="{BB962C8B-B14F-4D97-AF65-F5344CB8AC3E}">
        <p14:creationId xmlns:p14="http://schemas.microsoft.com/office/powerpoint/2010/main" val="252723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41425-5033-464D-B763-F2EC1358F140}"/>
              </a:ext>
            </a:extLst>
          </p:cNvPr>
          <p:cNvSpPr>
            <a:spLocks noGrp="1"/>
          </p:cNvSpPr>
          <p:nvPr>
            <p:ph type="title"/>
          </p:nvPr>
        </p:nvSpPr>
        <p:spPr/>
        <p:txBody>
          <a:bodyPr/>
          <a:lstStyle/>
          <a:p>
            <a:r>
              <a:rPr lang="fr-CA" dirty="0"/>
              <a:t>2.5 Décision par le ministre</a:t>
            </a:r>
          </a:p>
        </p:txBody>
      </p:sp>
      <p:sp>
        <p:nvSpPr>
          <p:cNvPr id="3" name="Espace réservé du contenu 2">
            <a:extLst>
              <a:ext uri="{FF2B5EF4-FFF2-40B4-BE49-F238E27FC236}">
                <a16:creationId xmlns:a16="http://schemas.microsoft.com/office/drawing/2014/main" id="{78F3BF46-1E61-47E7-9BE4-762C736C044E}"/>
              </a:ext>
            </a:extLst>
          </p:cNvPr>
          <p:cNvSpPr>
            <a:spLocks noGrp="1"/>
          </p:cNvSpPr>
          <p:nvPr>
            <p:ph idx="1"/>
          </p:nvPr>
        </p:nvSpPr>
        <p:spPr>
          <a:xfrm>
            <a:off x="677334" y="2038349"/>
            <a:ext cx="8596668" cy="4524376"/>
          </a:xfrm>
        </p:spPr>
        <p:txBody>
          <a:bodyPr/>
          <a:lstStyle/>
          <a:p>
            <a:pPr algn="just"/>
            <a:r>
              <a:rPr lang="fr-CA" dirty="0"/>
              <a:t>Trois décisions possibles du Ministre </a:t>
            </a:r>
          </a:p>
          <a:p>
            <a:pPr lvl="1" algn="just"/>
            <a:r>
              <a:rPr lang="fr-CA" dirty="0"/>
              <a:t>Délivrance d’un certificat d’autorisation </a:t>
            </a:r>
          </a:p>
          <a:p>
            <a:pPr lvl="1" algn="just"/>
            <a:r>
              <a:rPr lang="fr-CA" dirty="0"/>
              <a:t>Délivrance d’un certificat d’autorisation avec conditions </a:t>
            </a:r>
          </a:p>
          <a:p>
            <a:pPr lvl="2" algn="just"/>
            <a:r>
              <a:rPr lang="fr-CA" dirty="0"/>
              <a:t>« L</a:t>
            </a:r>
            <a:r>
              <a:rPr lang="fr-FR" dirty="0"/>
              <a:t>e ministre peut prescrire toute condition, restriction ou interdiction qu’il estime indiquée pour protéger la qualité de l’environnement et pour éviter de porter atteinte à la vie, à la santé, à la sécurité, au bien-être ou au confort de l’être humain, aux écosystèmes, aux espèces vivantes ou aux biens » Article 25 de la L.Q.E.</a:t>
            </a:r>
          </a:p>
          <a:p>
            <a:pPr lvl="2" algn="just"/>
            <a:r>
              <a:rPr lang="fr-FR" dirty="0"/>
              <a:t>« Le ministre peut, s’il l’estime nécessaire pour assurer une protection adéquate de l’environnement, de la santé de l’être humain ou des autres espèces vivantes, prescrire dans une autorisation toute norme ou toute condition, restriction ou interdiction différente de celles prescrites par règlement du gouvernement » pour certains motifs spécifiques. Article 26 de la L.Q.E. </a:t>
            </a:r>
            <a:endParaRPr lang="fr-CA" dirty="0"/>
          </a:p>
          <a:p>
            <a:pPr lvl="1" algn="just"/>
            <a:r>
              <a:rPr lang="fr-CA" dirty="0"/>
              <a:t>Refus de délivrance d’un certificat d’autorisation </a:t>
            </a:r>
          </a:p>
          <a:p>
            <a:endParaRPr lang="fr-CA" dirty="0"/>
          </a:p>
        </p:txBody>
      </p:sp>
    </p:spTree>
    <p:extLst>
      <p:ext uri="{BB962C8B-B14F-4D97-AF65-F5344CB8AC3E}">
        <p14:creationId xmlns:p14="http://schemas.microsoft.com/office/powerpoint/2010/main" val="415591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6DD43-B5AF-41C0-9162-8F22CF18D129}"/>
              </a:ext>
            </a:extLst>
          </p:cNvPr>
          <p:cNvSpPr>
            <a:spLocks noGrp="1"/>
          </p:cNvSpPr>
          <p:nvPr>
            <p:ph type="title"/>
          </p:nvPr>
        </p:nvSpPr>
        <p:spPr/>
        <p:txBody>
          <a:bodyPr>
            <a:normAutofit/>
          </a:bodyPr>
          <a:lstStyle/>
          <a:p>
            <a:r>
              <a:rPr lang="fr-CA" dirty="0"/>
              <a:t>3. Une fois délivrée, l’autorisation demeure-t-elle toujours valide?</a:t>
            </a:r>
          </a:p>
        </p:txBody>
      </p:sp>
      <p:sp>
        <p:nvSpPr>
          <p:cNvPr id="3" name="Espace réservé du contenu 2">
            <a:extLst>
              <a:ext uri="{FF2B5EF4-FFF2-40B4-BE49-F238E27FC236}">
                <a16:creationId xmlns:a16="http://schemas.microsoft.com/office/drawing/2014/main" id="{79181B63-579C-42BC-B59C-AC816DEBC8DA}"/>
              </a:ext>
            </a:extLst>
          </p:cNvPr>
          <p:cNvSpPr>
            <a:spLocks noGrp="1"/>
          </p:cNvSpPr>
          <p:nvPr>
            <p:ph idx="1"/>
          </p:nvPr>
        </p:nvSpPr>
        <p:spPr/>
        <p:txBody>
          <a:bodyPr/>
          <a:lstStyle/>
          <a:p>
            <a:pPr algn="just"/>
            <a:r>
              <a:rPr lang="fr-CA" dirty="0"/>
              <a:t>Gouvernement a le pouvoir d’intervenir après la délivrance du certificat d’autorisation </a:t>
            </a:r>
          </a:p>
          <a:p>
            <a:pPr lvl="1" algn="just"/>
            <a:r>
              <a:rPr lang="fr-CA" dirty="0"/>
              <a:t>Modifier, suspendre ou révoquer une autorisation </a:t>
            </a:r>
          </a:p>
          <a:p>
            <a:pPr algn="just"/>
            <a:r>
              <a:rPr lang="fr-CA" dirty="0"/>
              <a:t>Pas une obligation pour le gouvernement </a:t>
            </a:r>
          </a:p>
          <a:p>
            <a:pPr algn="just"/>
            <a:r>
              <a:rPr lang="fr-CA" dirty="0"/>
              <a:t>Articles 115.5 et suivants de la L.Q.E.</a:t>
            </a:r>
          </a:p>
        </p:txBody>
      </p:sp>
    </p:spTree>
    <p:extLst>
      <p:ext uri="{BB962C8B-B14F-4D97-AF65-F5344CB8AC3E}">
        <p14:creationId xmlns:p14="http://schemas.microsoft.com/office/powerpoint/2010/main" val="299018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EE7C6-171F-419E-B9A5-9D6862085C14}"/>
              </a:ext>
            </a:extLst>
          </p:cNvPr>
          <p:cNvSpPr>
            <a:spLocks noGrp="1"/>
          </p:cNvSpPr>
          <p:nvPr>
            <p:ph type="title"/>
          </p:nvPr>
        </p:nvSpPr>
        <p:spPr/>
        <p:txBody>
          <a:bodyPr/>
          <a:lstStyle/>
          <a:p>
            <a:r>
              <a:rPr lang="fr-CA" dirty="0"/>
              <a:t>4. Le public peut-il avoir accès à de l’information? </a:t>
            </a:r>
          </a:p>
        </p:txBody>
      </p:sp>
      <p:sp>
        <p:nvSpPr>
          <p:cNvPr id="3" name="Espace réservé du contenu 2">
            <a:extLst>
              <a:ext uri="{FF2B5EF4-FFF2-40B4-BE49-F238E27FC236}">
                <a16:creationId xmlns:a16="http://schemas.microsoft.com/office/drawing/2014/main" id="{7A6F1B8C-DF13-4A0E-8991-8E7802CE37C6}"/>
              </a:ext>
            </a:extLst>
          </p:cNvPr>
          <p:cNvSpPr>
            <a:spLocks noGrp="1"/>
          </p:cNvSpPr>
          <p:nvPr>
            <p:ph idx="1"/>
          </p:nvPr>
        </p:nvSpPr>
        <p:spPr>
          <a:xfrm>
            <a:off x="677334" y="2160588"/>
            <a:ext cx="8596668" cy="4583111"/>
          </a:xfrm>
        </p:spPr>
        <p:txBody>
          <a:bodyPr>
            <a:normAutofit/>
          </a:bodyPr>
          <a:lstStyle/>
          <a:p>
            <a:pPr algn="just"/>
            <a:r>
              <a:rPr lang="fr-CA" dirty="0"/>
              <a:t>Nouvelle loi en vigueur depuis le 23 mars 2018 a apporté beaucoup de changements.</a:t>
            </a:r>
          </a:p>
          <a:p>
            <a:pPr algn="just"/>
            <a:r>
              <a:rPr lang="fr-CA" dirty="0"/>
              <a:t>Ministre tient un registre incluant notamment toutes les demandes de certificats d’autorisation et de tous les certificats d’autorisation délivrés. Article 118.5 de la L.Q.E.</a:t>
            </a:r>
          </a:p>
        </p:txBody>
      </p:sp>
    </p:spTree>
    <p:extLst>
      <p:ext uri="{BB962C8B-B14F-4D97-AF65-F5344CB8AC3E}">
        <p14:creationId xmlns:p14="http://schemas.microsoft.com/office/powerpoint/2010/main" val="292486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DE9DC-63A9-49CF-B1AE-BB6E7192690A}"/>
              </a:ext>
            </a:extLst>
          </p:cNvPr>
          <p:cNvSpPr>
            <a:spLocks noGrp="1"/>
          </p:cNvSpPr>
          <p:nvPr>
            <p:ph type="title"/>
          </p:nvPr>
        </p:nvSpPr>
        <p:spPr/>
        <p:txBody>
          <a:bodyPr/>
          <a:lstStyle/>
          <a:p>
            <a:r>
              <a:rPr lang="fr-CA" dirty="0"/>
              <a:t>4. Le public peut-il avoir accès à de l’information? </a:t>
            </a:r>
            <a:endParaRPr lang="en-CA" dirty="0"/>
          </a:p>
        </p:txBody>
      </p:sp>
      <p:sp>
        <p:nvSpPr>
          <p:cNvPr id="3" name="Espace réservé du contenu 2">
            <a:extLst>
              <a:ext uri="{FF2B5EF4-FFF2-40B4-BE49-F238E27FC236}">
                <a16:creationId xmlns:a16="http://schemas.microsoft.com/office/drawing/2014/main" id="{6F226700-4D15-4CE2-A7DF-4B6C9EF199D6}"/>
              </a:ext>
            </a:extLst>
          </p:cNvPr>
          <p:cNvSpPr>
            <a:spLocks noGrp="1"/>
          </p:cNvSpPr>
          <p:nvPr>
            <p:ph idx="1"/>
          </p:nvPr>
        </p:nvSpPr>
        <p:spPr/>
        <p:txBody>
          <a:bodyPr>
            <a:normAutofit lnSpcReduction="10000"/>
          </a:bodyPr>
          <a:lstStyle/>
          <a:p>
            <a:pPr algn="just"/>
            <a:r>
              <a:rPr lang="fr-CA" dirty="0"/>
              <a:t>Rappel: certaines informations et certains documents ont un caractère public </a:t>
            </a:r>
          </a:p>
          <a:p>
            <a:pPr lvl="1" algn="just"/>
            <a:r>
              <a:rPr lang="en-US" dirty="0" err="1"/>
              <a:t>L’autorisation</a:t>
            </a:r>
            <a:r>
              <a:rPr lang="en-US" dirty="0"/>
              <a:t>, </a:t>
            </a:r>
            <a:r>
              <a:rPr lang="en-US" dirty="0" err="1"/>
              <a:t>incluant</a:t>
            </a:r>
            <a:r>
              <a:rPr lang="en-US" dirty="0"/>
              <a:t> les documents qui </a:t>
            </a:r>
            <a:r>
              <a:rPr lang="en-US" dirty="0" err="1"/>
              <a:t>en</a:t>
            </a:r>
            <a:r>
              <a:rPr lang="en-US" dirty="0"/>
              <a:t> font </a:t>
            </a:r>
            <a:r>
              <a:rPr lang="en-US" dirty="0" err="1"/>
              <a:t>partie</a:t>
            </a:r>
            <a:r>
              <a:rPr lang="en-US" dirty="0"/>
              <a:t> </a:t>
            </a:r>
            <a:r>
              <a:rPr lang="en-US" dirty="0" err="1"/>
              <a:t>intégrante</a:t>
            </a:r>
            <a:r>
              <a:rPr lang="en-US" dirty="0"/>
              <a:t>. Article 27 de la L.Q.E.</a:t>
            </a:r>
          </a:p>
          <a:p>
            <a:pPr lvl="1" algn="just"/>
            <a:r>
              <a:rPr lang="fr-FR" dirty="0"/>
              <a:t>Les études et autres analyses soumises par le demandeur et sur lesquelles se fonde l’autorisation délivrée par le ministre. Article 27 de la L.Q.E.</a:t>
            </a:r>
          </a:p>
          <a:p>
            <a:pPr lvl="1" algn="just"/>
            <a:r>
              <a:rPr lang="en-US" dirty="0"/>
              <a:t>La description de </a:t>
            </a:r>
            <a:r>
              <a:rPr lang="en-US" dirty="0" err="1"/>
              <a:t>l’activité</a:t>
            </a:r>
            <a:r>
              <a:rPr lang="en-US" dirty="0"/>
              <a:t> et </a:t>
            </a:r>
            <a:r>
              <a:rPr lang="en-US" dirty="0" err="1"/>
              <a:t>sa</a:t>
            </a:r>
            <a:r>
              <a:rPr lang="en-US" dirty="0"/>
              <a:t> localization. Article 23 de la L.Q.E.</a:t>
            </a:r>
          </a:p>
          <a:p>
            <a:pPr lvl="1" algn="just"/>
            <a:r>
              <a:rPr lang="fr-FR" dirty="0"/>
              <a:t> la nature, la quantité, la concentration et la localisation de tous les contaminants qui sont susceptibles d’être rejetés dans l’environnement, le cas échéant. Article 23 de la L.Q.E.</a:t>
            </a:r>
          </a:p>
          <a:p>
            <a:pPr algn="just"/>
            <a:r>
              <a:rPr lang="fr-CA" dirty="0"/>
              <a:t>Aspect de confidentialité </a:t>
            </a:r>
          </a:p>
          <a:p>
            <a:pPr lvl="1" algn="just"/>
            <a:r>
              <a:rPr lang="fr-FR" dirty="0"/>
              <a:t>La personne ou la municipalité qui demande une autorisation au ministre doit justifier pourquoi certains renseignements et documents n’ont pas un caractère public. Article 23.1 de la L.Q.E.</a:t>
            </a:r>
            <a:endParaRPr lang="fr-CA" dirty="0"/>
          </a:p>
          <a:p>
            <a:endParaRPr lang="en-CA" dirty="0"/>
          </a:p>
        </p:txBody>
      </p:sp>
    </p:spTree>
    <p:extLst>
      <p:ext uri="{BB962C8B-B14F-4D97-AF65-F5344CB8AC3E}">
        <p14:creationId xmlns:p14="http://schemas.microsoft.com/office/powerpoint/2010/main" val="230667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6368C2-3426-469F-A9BB-AA24A2F6C0B1}"/>
              </a:ext>
            </a:extLst>
          </p:cNvPr>
          <p:cNvSpPr>
            <a:spLocks noGrp="1"/>
          </p:cNvSpPr>
          <p:nvPr>
            <p:ph type="title"/>
          </p:nvPr>
        </p:nvSpPr>
        <p:spPr>
          <a:xfrm>
            <a:off x="1043950" y="1179151"/>
            <a:ext cx="3300646" cy="4463889"/>
          </a:xfrm>
        </p:spPr>
        <p:txBody>
          <a:bodyPr anchor="ctr">
            <a:normAutofit/>
          </a:bodyPr>
          <a:lstStyle/>
          <a:p>
            <a:r>
              <a:rPr lang="fr-CA" dirty="0"/>
              <a:t>4.1 Comment le public obtient-il</a:t>
            </a:r>
            <a:br>
              <a:rPr lang="fr-CA" dirty="0"/>
            </a:br>
            <a:r>
              <a:rPr lang="fr-CA" dirty="0"/>
              <a:t>accès à de l’information?</a:t>
            </a:r>
          </a:p>
        </p:txBody>
      </p:sp>
      <p:sp>
        <p:nvSpPr>
          <p:cNvPr id="2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620DEE1-9D60-4BCB-B7A0-CBB54660FE2A}"/>
              </a:ext>
            </a:extLst>
          </p:cNvPr>
          <p:cNvSpPr>
            <a:spLocks noGrp="1"/>
          </p:cNvSpPr>
          <p:nvPr>
            <p:ph idx="1"/>
          </p:nvPr>
        </p:nvSpPr>
        <p:spPr>
          <a:xfrm>
            <a:off x="4978918" y="1109145"/>
            <a:ext cx="6341016" cy="4603900"/>
          </a:xfrm>
        </p:spPr>
        <p:txBody>
          <a:bodyPr anchor="ctr">
            <a:normAutofit/>
          </a:bodyPr>
          <a:lstStyle/>
          <a:p>
            <a:pPr algn="just">
              <a:lnSpc>
                <a:spcPct val="90000"/>
              </a:lnSpc>
            </a:pPr>
            <a:r>
              <a:rPr lang="fr-CA" sz="1600" dirty="0"/>
              <a:t> Loi sur l'accès aux documents des organismes publics et sur la protection des renseignements personnels</a:t>
            </a:r>
          </a:p>
          <a:p>
            <a:pPr lvl="1">
              <a:lnSpc>
                <a:spcPct val="90000"/>
              </a:lnSpc>
            </a:pPr>
            <a:r>
              <a:rPr lang="fr-CA" dirty="0"/>
              <a:t>Droit d’avoir accès à l’information </a:t>
            </a:r>
            <a:br>
              <a:rPr lang="fr-CA" dirty="0"/>
            </a:br>
            <a:endParaRPr lang="fr-CA" dirty="0"/>
          </a:p>
          <a:p>
            <a:pPr algn="just">
              <a:lnSpc>
                <a:spcPct val="90000"/>
              </a:lnSpc>
            </a:pPr>
            <a:r>
              <a:rPr lang="fr-CA" sz="1600" dirty="0"/>
              <a:t>Règlement sur la diffusion de l'information et sur la protection des renseignements personnels</a:t>
            </a:r>
          </a:p>
          <a:p>
            <a:pPr lvl="1" algn="just">
              <a:lnSpc>
                <a:spcPct val="90000"/>
              </a:lnSpc>
            </a:pPr>
            <a:r>
              <a:rPr lang="fr-FR" dirty="0"/>
              <a:t>Un organisme public doit diffuser sur un site Internet certains documents et renseignements, dans la mesure où ils sont accessibles en vertu de la loi, notamment le </a:t>
            </a:r>
            <a:r>
              <a:rPr lang="fr-FR" dirty="0" err="1"/>
              <a:t>le</a:t>
            </a:r>
            <a:r>
              <a:rPr lang="fr-FR" dirty="0"/>
              <a:t> nom du responsable de l’accès aux documents et de la protection des renseignements personnels et les coordonnées permettant de communiquer avec lui </a:t>
            </a:r>
            <a:r>
              <a:rPr lang="fr-CA" dirty="0"/>
              <a:t>(article 4)</a:t>
            </a:r>
          </a:p>
        </p:txBody>
      </p:sp>
      <p:sp>
        <p:nvSpPr>
          <p:cNvPr id="3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379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6368C2-3426-469F-A9BB-AA24A2F6C0B1}"/>
              </a:ext>
            </a:extLst>
          </p:cNvPr>
          <p:cNvSpPr>
            <a:spLocks noGrp="1"/>
          </p:cNvSpPr>
          <p:nvPr>
            <p:ph type="title"/>
          </p:nvPr>
        </p:nvSpPr>
        <p:spPr>
          <a:xfrm>
            <a:off x="1043950" y="1179151"/>
            <a:ext cx="3300646" cy="4463889"/>
          </a:xfrm>
        </p:spPr>
        <p:txBody>
          <a:bodyPr anchor="ctr">
            <a:normAutofit/>
          </a:bodyPr>
          <a:lstStyle/>
          <a:p>
            <a:r>
              <a:rPr lang="fr-CA" dirty="0"/>
              <a:t>4.1 Comment le public obtient-il</a:t>
            </a:r>
            <a:br>
              <a:rPr lang="fr-CA" dirty="0"/>
            </a:br>
            <a:r>
              <a:rPr lang="fr-CA" dirty="0"/>
              <a:t>accès à de l’information?</a:t>
            </a:r>
          </a:p>
        </p:txBody>
      </p:sp>
      <p:sp>
        <p:nvSpPr>
          <p:cNvPr id="2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620DEE1-9D60-4BCB-B7A0-CBB54660FE2A}"/>
              </a:ext>
            </a:extLst>
          </p:cNvPr>
          <p:cNvSpPr>
            <a:spLocks noGrp="1"/>
          </p:cNvSpPr>
          <p:nvPr>
            <p:ph idx="1"/>
          </p:nvPr>
        </p:nvSpPr>
        <p:spPr>
          <a:xfrm>
            <a:off x="4978918" y="1109145"/>
            <a:ext cx="6341016" cy="4603900"/>
          </a:xfrm>
        </p:spPr>
        <p:txBody>
          <a:bodyPr anchor="ctr">
            <a:normAutofit fontScale="92500" lnSpcReduction="10000"/>
          </a:bodyPr>
          <a:lstStyle/>
          <a:p>
            <a:pPr marL="0" indent="0" algn="just">
              <a:lnSpc>
                <a:spcPct val="90000"/>
              </a:lnSpc>
              <a:buNone/>
            </a:pPr>
            <a:endParaRPr lang="fr-CA" sz="1300" dirty="0"/>
          </a:p>
          <a:p>
            <a:pPr algn="just">
              <a:lnSpc>
                <a:spcPct val="90000"/>
              </a:lnSpc>
            </a:pPr>
            <a:r>
              <a:rPr lang="fr-CA" sz="1600" dirty="0"/>
              <a:t>Loi sur la qualité de l’environnement</a:t>
            </a:r>
          </a:p>
          <a:p>
            <a:pPr lvl="1" algn="just">
              <a:lnSpc>
                <a:spcPct val="90000"/>
              </a:lnSpc>
            </a:pPr>
            <a:r>
              <a:rPr lang="fr-FR" dirty="0"/>
              <a:t>Toute personne ou municipalité a droit d’obtenir du ministère du Développement durable, de l’Environnement et des Parcs copie des renseignements ou documents disponibles suivants:</a:t>
            </a:r>
          </a:p>
          <a:p>
            <a:pPr lvl="2" algn="just">
              <a:lnSpc>
                <a:spcPct val="90000"/>
              </a:lnSpc>
            </a:pPr>
            <a:r>
              <a:rPr lang="en-US" dirty="0"/>
              <a:t>(1)  </a:t>
            </a:r>
            <a:r>
              <a:rPr lang="fr-FR" dirty="0"/>
              <a:t>tout renseignement concernant la quantité, la qualité ou la concentration des contaminants rejetés par une source de contamination ou concernant la présence d’un contaminant dans l’environnement; </a:t>
            </a:r>
          </a:p>
          <a:p>
            <a:pPr lvl="2" algn="just">
              <a:lnSpc>
                <a:spcPct val="90000"/>
              </a:lnSpc>
            </a:pPr>
            <a:r>
              <a:rPr lang="en-US" sz="1600" dirty="0"/>
              <a:t>(2)  </a:t>
            </a:r>
            <a:r>
              <a:rPr lang="fr-FR" sz="1600" dirty="0"/>
              <a:t>les études de caractérisation des sols et les évaluations des risques toxicologiques et </a:t>
            </a:r>
            <a:r>
              <a:rPr lang="fr-FR" sz="1600" dirty="0" err="1"/>
              <a:t>écotoxicologiques</a:t>
            </a:r>
            <a:r>
              <a:rPr lang="fr-FR" sz="1600" dirty="0"/>
              <a:t> ainsi que des impacts sur les eaux souterraines exigées en vertu de la section IV du chapitre IV; </a:t>
            </a:r>
          </a:p>
          <a:p>
            <a:pPr lvl="2" algn="just">
              <a:lnSpc>
                <a:spcPct val="90000"/>
              </a:lnSpc>
            </a:pPr>
            <a:r>
              <a:rPr lang="en-US" sz="1600" dirty="0"/>
              <a:t>(3)  </a:t>
            </a:r>
            <a:r>
              <a:rPr lang="fr-FR" sz="1600" dirty="0"/>
              <a:t>les études, les expertises et les rapports exigés et visant à établir l’impact d’un prélèvement d’eau sur l’environnement, sur les autres usagers ou sur la santé publique; </a:t>
            </a:r>
          </a:p>
          <a:p>
            <a:pPr lvl="2" algn="just">
              <a:lnSpc>
                <a:spcPct val="90000"/>
              </a:lnSpc>
            </a:pPr>
            <a:r>
              <a:rPr lang="en-US" sz="1600" dirty="0"/>
              <a:t>(…)</a:t>
            </a:r>
          </a:p>
          <a:p>
            <a:pPr algn="just">
              <a:lnSpc>
                <a:spcPct val="90000"/>
              </a:lnSpc>
            </a:pPr>
            <a:r>
              <a:rPr lang="en-US" sz="1700" dirty="0"/>
              <a:t>Article 118.4 de la L.Q.E.</a:t>
            </a:r>
            <a:endParaRPr lang="fr-CA" sz="1700" dirty="0"/>
          </a:p>
        </p:txBody>
      </p:sp>
      <p:sp>
        <p:nvSpPr>
          <p:cNvPr id="3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711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69E67-F1A6-4C47-841D-C9BEAB88F7AA}"/>
              </a:ext>
            </a:extLst>
          </p:cNvPr>
          <p:cNvSpPr>
            <a:spLocks noGrp="1"/>
          </p:cNvSpPr>
          <p:nvPr>
            <p:ph type="ctrTitle"/>
          </p:nvPr>
        </p:nvSpPr>
        <p:spPr/>
        <p:txBody>
          <a:bodyPr/>
          <a:lstStyle/>
          <a:p>
            <a:endParaRPr lang="fr-CA" dirty="0"/>
          </a:p>
        </p:txBody>
      </p:sp>
      <p:sp>
        <p:nvSpPr>
          <p:cNvPr id="3" name="Sous-titre 2">
            <a:extLst>
              <a:ext uri="{FF2B5EF4-FFF2-40B4-BE49-F238E27FC236}">
                <a16:creationId xmlns:a16="http://schemas.microsoft.com/office/drawing/2014/main" id="{D2D145D2-69FD-478B-BE3A-C74FF70AA51B}"/>
              </a:ext>
            </a:extLst>
          </p:cNvPr>
          <p:cNvSpPr>
            <a:spLocks noGrp="1"/>
          </p:cNvSpPr>
          <p:nvPr>
            <p:ph type="subTitle" idx="1"/>
          </p:nvPr>
        </p:nvSpPr>
        <p:spPr/>
        <p:txBody>
          <a:bodyPr/>
          <a:lstStyle/>
          <a:p>
            <a:endParaRPr lang="fr-CA" dirty="0"/>
          </a:p>
        </p:txBody>
      </p:sp>
      <p:pic>
        <p:nvPicPr>
          <p:cNvPr id="9" name="Image 8" descr="Une image contenant capture d’écran, ordinateur, portable&#10;&#10;Description générée automatiquement">
            <a:extLst>
              <a:ext uri="{FF2B5EF4-FFF2-40B4-BE49-F238E27FC236}">
                <a16:creationId xmlns:a16="http://schemas.microsoft.com/office/drawing/2014/main" id="{F725BB69-DB7D-451E-B036-6F3765089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858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EF7E5-A7C6-44E9-A0C4-DCABC46B3133}"/>
              </a:ext>
            </a:extLst>
          </p:cNvPr>
          <p:cNvSpPr>
            <a:spLocks noGrp="1"/>
          </p:cNvSpPr>
          <p:nvPr>
            <p:ph type="title"/>
          </p:nvPr>
        </p:nvSpPr>
        <p:spPr/>
        <p:txBody>
          <a:bodyPr/>
          <a:lstStyle/>
          <a:p>
            <a:r>
              <a:rPr lang="fr-CA" dirty="0"/>
              <a:t>1. La loi sur la qualité de l’environnement</a:t>
            </a:r>
          </a:p>
        </p:txBody>
      </p:sp>
      <p:sp>
        <p:nvSpPr>
          <p:cNvPr id="3" name="Espace réservé du contenu 2">
            <a:extLst>
              <a:ext uri="{FF2B5EF4-FFF2-40B4-BE49-F238E27FC236}">
                <a16:creationId xmlns:a16="http://schemas.microsoft.com/office/drawing/2014/main" id="{99D46592-6082-4CCB-91FC-A211F9E38A58}"/>
              </a:ext>
            </a:extLst>
          </p:cNvPr>
          <p:cNvSpPr>
            <a:spLocks noGrp="1"/>
          </p:cNvSpPr>
          <p:nvPr>
            <p:ph idx="1"/>
          </p:nvPr>
        </p:nvSpPr>
        <p:spPr/>
        <p:txBody>
          <a:bodyPr>
            <a:normAutofit lnSpcReduction="10000"/>
          </a:bodyPr>
          <a:lstStyle/>
          <a:p>
            <a:r>
              <a:rPr lang="fr-CA" dirty="0"/>
              <a:t>Disposition préliminaire de la loi sur la qualité de l’environnement</a:t>
            </a:r>
          </a:p>
          <a:p>
            <a:pPr lvl="1" algn="just"/>
            <a:r>
              <a:rPr lang="fr-FR" dirty="0"/>
              <a:t>Les dispositions de la présente loi visent la protection de l’environnement de même que la sauvegarde des espèces vivantes qui y habitent, dans la mesure prévue par la loi. Elles favorisent la réduction des émissions de gaz à effet de serre et permettent de considérer l’évolution des connaissances et des technologies, les enjeux liés aux changements climatiques et à la protection de la santé humaine, ainsi que les réalités des territoires et des collectivités qui les habitent.</a:t>
            </a:r>
          </a:p>
          <a:p>
            <a:pPr lvl="1" algn="just"/>
            <a:r>
              <a:rPr lang="fr-FR" dirty="0"/>
              <a:t>Elles affirment le </a:t>
            </a:r>
            <a:r>
              <a:rPr lang="fr-FR" b="1" dirty="0"/>
              <a:t>caractère collectif et d’intérêt public </a:t>
            </a:r>
            <a:r>
              <a:rPr lang="fr-FR" dirty="0"/>
              <a:t>de l’environnement, lequel inclut de manière indissociable les dimensions écologiques, sociales et économiques.</a:t>
            </a:r>
          </a:p>
          <a:p>
            <a:pPr lvl="1" algn="just"/>
            <a:r>
              <a:rPr lang="fr-FR" dirty="0"/>
              <a:t>Les objectifs fondamentaux de cette loi font que la protection, l’amélioration, la restauration, la mise en valeur et la gestion de l’environnement sont </a:t>
            </a:r>
            <a:r>
              <a:rPr lang="fr-FR" b="1" dirty="0"/>
              <a:t>d’intérêt général</a:t>
            </a:r>
            <a:r>
              <a:rPr lang="fr-FR" dirty="0"/>
              <a:t>.</a:t>
            </a:r>
          </a:p>
          <a:p>
            <a:pPr lvl="1" algn="just"/>
            <a:r>
              <a:rPr lang="en-US" dirty="0"/>
              <a:t>[…]</a:t>
            </a:r>
            <a:endParaRPr lang="fr-CA" dirty="0"/>
          </a:p>
        </p:txBody>
      </p:sp>
    </p:spTree>
    <p:extLst>
      <p:ext uri="{BB962C8B-B14F-4D97-AF65-F5344CB8AC3E}">
        <p14:creationId xmlns:p14="http://schemas.microsoft.com/office/powerpoint/2010/main" val="243784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05BE9-33BB-4F89-819B-8C5E1C98FAF1}"/>
              </a:ext>
            </a:extLst>
          </p:cNvPr>
          <p:cNvSpPr>
            <a:spLocks noGrp="1"/>
          </p:cNvSpPr>
          <p:nvPr>
            <p:ph type="title"/>
          </p:nvPr>
        </p:nvSpPr>
        <p:spPr/>
        <p:txBody>
          <a:bodyPr/>
          <a:lstStyle/>
          <a:p>
            <a:endParaRPr lang="fr-CA"/>
          </a:p>
        </p:txBody>
      </p:sp>
      <p:sp>
        <p:nvSpPr>
          <p:cNvPr id="8" name="Espace réservé du contenu 7">
            <a:extLst>
              <a:ext uri="{FF2B5EF4-FFF2-40B4-BE49-F238E27FC236}">
                <a16:creationId xmlns:a16="http://schemas.microsoft.com/office/drawing/2014/main" id="{8C5AAFD9-18A2-4E74-ABE1-CCE17B476C12}"/>
              </a:ext>
            </a:extLst>
          </p:cNvPr>
          <p:cNvSpPr>
            <a:spLocks noGrp="1"/>
          </p:cNvSpPr>
          <p:nvPr>
            <p:ph idx="1"/>
          </p:nvPr>
        </p:nvSpPr>
        <p:spPr/>
        <p:txBody>
          <a:bodyPr/>
          <a:lstStyle/>
          <a:p>
            <a:endParaRPr lang="fr-CA"/>
          </a:p>
        </p:txBody>
      </p:sp>
      <p:pic>
        <p:nvPicPr>
          <p:cNvPr id="13" name="Image 12">
            <a:extLst>
              <a:ext uri="{FF2B5EF4-FFF2-40B4-BE49-F238E27FC236}">
                <a16:creationId xmlns:a16="http://schemas.microsoft.com/office/drawing/2014/main" id="{9AA552FF-5503-4846-A694-DBA3F51A8842}"/>
              </a:ext>
            </a:extLst>
          </p:cNvPr>
          <p:cNvPicPr>
            <a:picLocks noChangeAspect="1"/>
          </p:cNvPicPr>
          <p:nvPr/>
        </p:nvPicPr>
        <p:blipFill>
          <a:blip r:embed="rId2"/>
          <a:stretch>
            <a:fillRect/>
          </a:stretch>
        </p:blipFill>
        <p:spPr>
          <a:xfrm>
            <a:off x="0" y="0"/>
            <a:ext cx="12192000" cy="6858000"/>
          </a:xfrm>
          <a:prstGeom prst="rect">
            <a:avLst/>
          </a:prstGeom>
        </p:spPr>
      </p:pic>
      <p:sp>
        <p:nvSpPr>
          <p:cNvPr id="14" name="Ellipse 13">
            <a:extLst>
              <a:ext uri="{FF2B5EF4-FFF2-40B4-BE49-F238E27FC236}">
                <a16:creationId xmlns:a16="http://schemas.microsoft.com/office/drawing/2014/main" id="{9B2A1DD1-E1EF-4C3C-BDF4-E739E0195B2F}"/>
              </a:ext>
            </a:extLst>
          </p:cNvPr>
          <p:cNvSpPr/>
          <p:nvPr/>
        </p:nvSpPr>
        <p:spPr>
          <a:xfrm>
            <a:off x="7060019" y="3659463"/>
            <a:ext cx="1679945" cy="2496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1771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94E9C-9856-4806-A1E5-498F51803AF9}"/>
              </a:ext>
            </a:extLst>
          </p:cNvPr>
          <p:cNvSpPr>
            <a:spLocks noGrp="1"/>
          </p:cNvSpPr>
          <p:nvPr>
            <p:ph type="title"/>
          </p:nvPr>
        </p:nvSpPr>
        <p:spPr/>
        <p:txBody>
          <a:bodyPr/>
          <a:lstStyle/>
          <a:p>
            <a:endParaRPr lang="fr-CA"/>
          </a:p>
        </p:txBody>
      </p:sp>
      <p:sp>
        <p:nvSpPr>
          <p:cNvPr id="8" name="Espace réservé du contenu 7">
            <a:extLst>
              <a:ext uri="{FF2B5EF4-FFF2-40B4-BE49-F238E27FC236}">
                <a16:creationId xmlns:a16="http://schemas.microsoft.com/office/drawing/2014/main" id="{A42A29C8-8821-4F0A-9F81-0D9BB70E697E}"/>
              </a:ext>
            </a:extLst>
          </p:cNvPr>
          <p:cNvSpPr>
            <a:spLocks noGrp="1"/>
          </p:cNvSpPr>
          <p:nvPr>
            <p:ph idx="1"/>
          </p:nvPr>
        </p:nvSpPr>
        <p:spPr/>
        <p:txBody>
          <a:bodyPr/>
          <a:lstStyle/>
          <a:p>
            <a:endParaRPr lang="fr-CA"/>
          </a:p>
        </p:txBody>
      </p:sp>
      <p:pic>
        <p:nvPicPr>
          <p:cNvPr id="10" name="Image 9">
            <a:extLst>
              <a:ext uri="{FF2B5EF4-FFF2-40B4-BE49-F238E27FC236}">
                <a16:creationId xmlns:a16="http://schemas.microsoft.com/office/drawing/2014/main" id="{84866616-3450-45BD-9CCF-F36ECA9C1C8A}"/>
              </a:ext>
            </a:extLst>
          </p:cNvPr>
          <p:cNvPicPr>
            <a:picLocks noChangeAspect="1"/>
          </p:cNvPicPr>
          <p:nvPr/>
        </p:nvPicPr>
        <p:blipFill>
          <a:blip r:embed="rId2"/>
          <a:stretch>
            <a:fillRect/>
          </a:stretch>
        </p:blipFill>
        <p:spPr>
          <a:xfrm>
            <a:off x="0" y="0"/>
            <a:ext cx="12192000" cy="6858000"/>
          </a:xfrm>
          <a:prstGeom prst="rect">
            <a:avLst/>
          </a:prstGeom>
        </p:spPr>
      </p:pic>
      <p:cxnSp>
        <p:nvCxnSpPr>
          <p:cNvPr id="12" name="Connecteur droit avec flèche 11">
            <a:extLst>
              <a:ext uri="{FF2B5EF4-FFF2-40B4-BE49-F238E27FC236}">
                <a16:creationId xmlns:a16="http://schemas.microsoft.com/office/drawing/2014/main" id="{E28D7DE8-EDDE-4AFF-8DCF-5E562E0FDA50}"/>
              </a:ext>
            </a:extLst>
          </p:cNvPr>
          <p:cNvCxnSpPr>
            <a:cxnSpLocks/>
          </p:cNvCxnSpPr>
          <p:nvPr/>
        </p:nvCxnSpPr>
        <p:spPr>
          <a:xfrm flipH="1">
            <a:off x="9845749" y="5645888"/>
            <a:ext cx="1446027"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4" name="Connecteur droit avec flèche 13">
            <a:extLst>
              <a:ext uri="{FF2B5EF4-FFF2-40B4-BE49-F238E27FC236}">
                <a16:creationId xmlns:a16="http://schemas.microsoft.com/office/drawing/2014/main" id="{64B7F6D3-29AB-4FA4-9B59-7A58346AA5F0}"/>
              </a:ext>
            </a:extLst>
          </p:cNvPr>
          <p:cNvCxnSpPr>
            <a:cxnSpLocks/>
          </p:cNvCxnSpPr>
          <p:nvPr/>
        </p:nvCxnSpPr>
        <p:spPr>
          <a:xfrm>
            <a:off x="818707" y="3246474"/>
            <a:ext cx="1332614"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Connecteur droit avec flèche 18">
            <a:extLst>
              <a:ext uri="{FF2B5EF4-FFF2-40B4-BE49-F238E27FC236}">
                <a16:creationId xmlns:a16="http://schemas.microsoft.com/office/drawing/2014/main" id="{3F9A64AB-2037-43EA-9F21-0EA776869B96}"/>
              </a:ext>
            </a:extLst>
          </p:cNvPr>
          <p:cNvCxnSpPr>
            <a:cxnSpLocks/>
          </p:cNvCxnSpPr>
          <p:nvPr/>
        </p:nvCxnSpPr>
        <p:spPr>
          <a:xfrm>
            <a:off x="818707" y="5652976"/>
            <a:ext cx="1332614"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29023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FE5BB-B1F2-4423-BA07-C19FE691A192}"/>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A0AA31FB-9785-485A-A4F3-C6FC8AD727A9}"/>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0B671CC1-719B-4A8F-9C44-381FE18AD6A6}"/>
              </a:ext>
            </a:extLst>
          </p:cNvPr>
          <p:cNvPicPr>
            <a:picLocks noChangeAspect="1"/>
          </p:cNvPicPr>
          <p:nvPr/>
        </p:nvPicPr>
        <p:blipFill>
          <a:blip r:embed="rId2"/>
          <a:stretch>
            <a:fillRect/>
          </a:stretch>
        </p:blipFill>
        <p:spPr>
          <a:xfrm>
            <a:off x="0" y="0"/>
            <a:ext cx="12192000" cy="6858000"/>
          </a:xfrm>
          <a:prstGeom prst="rect">
            <a:avLst/>
          </a:prstGeom>
        </p:spPr>
      </p:pic>
      <p:sp>
        <p:nvSpPr>
          <p:cNvPr id="5" name="Ellipse 4">
            <a:extLst>
              <a:ext uri="{FF2B5EF4-FFF2-40B4-BE49-F238E27FC236}">
                <a16:creationId xmlns:a16="http://schemas.microsoft.com/office/drawing/2014/main" id="{497A7EFA-D897-4121-904E-A40F90D597EC}"/>
              </a:ext>
            </a:extLst>
          </p:cNvPr>
          <p:cNvSpPr/>
          <p:nvPr/>
        </p:nvSpPr>
        <p:spPr>
          <a:xfrm>
            <a:off x="2317897" y="5071729"/>
            <a:ext cx="1403498" cy="361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3759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D99546-9E5E-4819-8CFF-06054C76B31F}"/>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9B0CA785-F7DE-4D37-85DC-954E97048B4B}"/>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2031A95C-5EDA-4257-935D-0C649184BC5D}"/>
              </a:ext>
            </a:extLst>
          </p:cNvPr>
          <p:cNvPicPr>
            <a:picLocks noChangeAspect="1"/>
          </p:cNvPicPr>
          <p:nvPr/>
        </p:nvPicPr>
        <p:blipFill>
          <a:blip r:embed="rId2"/>
          <a:stretch>
            <a:fillRect/>
          </a:stretch>
        </p:blipFill>
        <p:spPr>
          <a:xfrm>
            <a:off x="0" y="0"/>
            <a:ext cx="12192000" cy="6858000"/>
          </a:xfrm>
          <a:prstGeom prst="rect">
            <a:avLst/>
          </a:prstGeom>
        </p:spPr>
      </p:pic>
      <p:sp>
        <p:nvSpPr>
          <p:cNvPr id="5" name="Ellipse 4">
            <a:extLst>
              <a:ext uri="{FF2B5EF4-FFF2-40B4-BE49-F238E27FC236}">
                <a16:creationId xmlns:a16="http://schemas.microsoft.com/office/drawing/2014/main" id="{344062BE-5A56-45B5-9AA7-E8F92BAE01A5}"/>
              </a:ext>
            </a:extLst>
          </p:cNvPr>
          <p:cNvSpPr/>
          <p:nvPr/>
        </p:nvSpPr>
        <p:spPr>
          <a:xfrm>
            <a:off x="2917998" y="2424223"/>
            <a:ext cx="675807" cy="329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5892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Espace réservé du contenu 8" descr="Une image contenant capture d’écran&#10;&#10;Description générée automatiquement">
            <a:extLst>
              <a:ext uri="{FF2B5EF4-FFF2-40B4-BE49-F238E27FC236}">
                <a16:creationId xmlns:a16="http://schemas.microsoft.com/office/drawing/2014/main" id="{D3C1FEFA-CEC2-4EA8-B110-3D2D83AE20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7354" y="120054"/>
            <a:ext cx="5117292" cy="6617892"/>
          </a:xfrm>
        </p:spPr>
      </p:pic>
    </p:spTree>
    <p:extLst>
      <p:ext uri="{BB962C8B-B14F-4D97-AF65-F5344CB8AC3E}">
        <p14:creationId xmlns:p14="http://schemas.microsoft.com/office/powerpoint/2010/main" val="140207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B760C53-9CA0-4CD9-B71A-0F047C278776}"/>
              </a:ext>
            </a:extLst>
          </p:cNvPr>
          <p:cNvSpPr>
            <a:spLocks noGrp="1"/>
          </p:cNvSpPr>
          <p:nvPr>
            <p:ph type="title"/>
          </p:nvPr>
        </p:nvSpPr>
        <p:spPr>
          <a:xfrm>
            <a:off x="6094855" y="1261331"/>
            <a:ext cx="3677795" cy="3002662"/>
          </a:xfrm>
        </p:spPr>
        <p:txBody>
          <a:bodyPr vert="horz" lIns="91440" tIns="45720" rIns="91440" bIns="45720" rtlCol="0" anchor="b">
            <a:normAutofit fontScale="90000"/>
          </a:bodyPr>
          <a:lstStyle/>
          <a:p>
            <a:r>
              <a:rPr lang="en-US" sz="4400" kern="1200" dirty="0">
                <a:solidFill>
                  <a:schemeClr val="accent1"/>
                </a:solidFill>
                <a:latin typeface="+mj-lt"/>
                <a:ea typeface="+mj-ea"/>
                <a:cs typeface="+mj-cs"/>
              </a:rPr>
              <a:t>4.2 Comment le public </a:t>
            </a:r>
            <a:r>
              <a:rPr lang="en-US" sz="4400" kern="1200" dirty="0" err="1">
                <a:solidFill>
                  <a:schemeClr val="accent1"/>
                </a:solidFill>
                <a:latin typeface="+mj-lt"/>
                <a:ea typeface="+mj-ea"/>
                <a:cs typeface="+mj-cs"/>
              </a:rPr>
              <a:t>obtient</a:t>
            </a:r>
            <a:r>
              <a:rPr lang="en-US" sz="4400" dirty="0" err="1"/>
              <a:t>-il</a:t>
            </a:r>
            <a:r>
              <a:rPr lang="en-US" sz="4400" dirty="0"/>
              <a:t> </a:t>
            </a:r>
            <a:r>
              <a:rPr lang="en-US" sz="4400" dirty="0" err="1"/>
              <a:t>accès</a:t>
            </a:r>
            <a:r>
              <a:rPr lang="en-US" sz="4400" dirty="0"/>
              <a:t> à</a:t>
            </a:r>
            <a:r>
              <a:rPr lang="en-US" sz="4400" kern="1200" dirty="0">
                <a:solidFill>
                  <a:schemeClr val="accent1"/>
                </a:solidFill>
                <a:latin typeface="+mj-lt"/>
                <a:ea typeface="+mj-ea"/>
                <a:cs typeface="+mj-cs"/>
              </a:rPr>
              <a:t> plus </a:t>
            </a:r>
            <a:r>
              <a:rPr lang="en-US" sz="4400" kern="1200" dirty="0" err="1">
                <a:solidFill>
                  <a:schemeClr val="accent1"/>
                </a:solidFill>
                <a:latin typeface="+mj-lt"/>
                <a:ea typeface="+mj-ea"/>
                <a:cs typeface="+mj-cs"/>
              </a:rPr>
              <a:t>d’information</a:t>
            </a:r>
            <a:r>
              <a:rPr lang="en-US" sz="4400" kern="1200" dirty="0">
                <a:solidFill>
                  <a:schemeClr val="accent1"/>
                </a:solidFill>
                <a:latin typeface="+mj-lt"/>
                <a:ea typeface="+mj-ea"/>
                <a:cs typeface="+mj-cs"/>
              </a:rPr>
              <a:t>? </a:t>
            </a:r>
          </a:p>
        </p:txBody>
      </p:sp>
      <p:sp>
        <p:nvSpPr>
          <p:cNvPr id="22"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a:extLst>
              <a:ext uri="{FF2B5EF4-FFF2-40B4-BE49-F238E27FC236}">
                <a16:creationId xmlns:a16="http://schemas.microsoft.com/office/drawing/2014/main" id="{D49AA713-F530-42F0-9B9B-EEA547B39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8521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B94D3-D730-42C9-8C04-FE6B02A7CB16}"/>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FA1D7E7A-4803-4EEC-8324-78B6881B3747}"/>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B9DC03E6-87EF-40A3-B88B-56771791F229}"/>
              </a:ext>
            </a:extLst>
          </p:cNvPr>
          <p:cNvPicPr>
            <a:picLocks noChangeAspect="1"/>
          </p:cNvPicPr>
          <p:nvPr/>
        </p:nvPicPr>
        <p:blipFill>
          <a:blip r:embed="rId2"/>
          <a:stretch>
            <a:fillRect/>
          </a:stretch>
        </p:blipFill>
        <p:spPr>
          <a:xfrm>
            <a:off x="0" y="0"/>
            <a:ext cx="12192000" cy="6858000"/>
          </a:xfrm>
          <a:prstGeom prst="rect">
            <a:avLst/>
          </a:prstGeom>
        </p:spPr>
      </p:pic>
      <p:sp>
        <p:nvSpPr>
          <p:cNvPr id="5" name="Ellipse 4">
            <a:extLst>
              <a:ext uri="{FF2B5EF4-FFF2-40B4-BE49-F238E27FC236}">
                <a16:creationId xmlns:a16="http://schemas.microsoft.com/office/drawing/2014/main" id="{23EB128A-7E6F-4CC0-B532-55325DEEBBDB}"/>
              </a:ext>
            </a:extLst>
          </p:cNvPr>
          <p:cNvSpPr/>
          <p:nvPr/>
        </p:nvSpPr>
        <p:spPr>
          <a:xfrm>
            <a:off x="7293935" y="4221125"/>
            <a:ext cx="1828800" cy="903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6">
            <a:extLst>
              <a:ext uri="{FF2B5EF4-FFF2-40B4-BE49-F238E27FC236}">
                <a16:creationId xmlns:a16="http://schemas.microsoft.com/office/drawing/2014/main" id="{7CFDB069-59BD-4F2F-B6FA-4E32117CB2E1}"/>
              </a:ext>
            </a:extLst>
          </p:cNvPr>
          <p:cNvCxnSpPr/>
          <p:nvPr/>
        </p:nvCxnSpPr>
        <p:spPr>
          <a:xfrm>
            <a:off x="7804298" y="4486940"/>
            <a:ext cx="903767" cy="0"/>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2104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38682-CF21-4F38-86BA-2CE7A738C26C}"/>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CD8ED6B1-08CC-49AE-A97B-C842F45FB15E}"/>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3783F508-3324-495F-B63B-EF0C5F051A38}"/>
              </a:ext>
            </a:extLst>
          </p:cNvPr>
          <p:cNvPicPr>
            <a:picLocks noChangeAspect="1"/>
          </p:cNvPicPr>
          <p:nvPr/>
        </p:nvPicPr>
        <p:blipFill>
          <a:blip r:embed="rId2"/>
          <a:stretch>
            <a:fillRect/>
          </a:stretch>
        </p:blipFill>
        <p:spPr>
          <a:xfrm>
            <a:off x="0" y="0"/>
            <a:ext cx="12192000" cy="6858000"/>
          </a:xfrm>
          <a:prstGeom prst="rect">
            <a:avLst/>
          </a:prstGeom>
        </p:spPr>
      </p:pic>
      <p:sp>
        <p:nvSpPr>
          <p:cNvPr id="5" name="Ellipse 4">
            <a:extLst>
              <a:ext uri="{FF2B5EF4-FFF2-40B4-BE49-F238E27FC236}">
                <a16:creationId xmlns:a16="http://schemas.microsoft.com/office/drawing/2014/main" id="{B0F6C00E-1638-4C68-8DC1-B706712D68BE}"/>
              </a:ext>
            </a:extLst>
          </p:cNvPr>
          <p:cNvSpPr/>
          <p:nvPr/>
        </p:nvSpPr>
        <p:spPr>
          <a:xfrm>
            <a:off x="8141299" y="3313186"/>
            <a:ext cx="1300414" cy="567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043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B15B0-0C6E-4C2E-9AB6-8F6E46FDC0F8}"/>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631ACE82-D578-418C-98B3-811DB982B771}"/>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D527A607-C2CC-404A-B758-60CB98B5332A}"/>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Connecteur droit avec flèche 5">
            <a:extLst>
              <a:ext uri="{FF2B5EF4-FFF2-40B4-BE49-F238E27FC236}">
                <a16:creationId xmlns:a16="http://schemas.microsoft.com/office/drawing/2014/main" id="{6E2C5D83-DE18-471A-ABCA-916F4C29251E}"/>
              </a:ext>
            </a:extLst>
          </p:cNvPr>
          <p:cNvCxnSpPr/>
          <p:nvPr/>
        </p:nvCxnSpPr>
        <p:spPr>
          <a:xfrm>
            <a:off x="7378996" y="5605427"/>
            <a:ext cx="0" cy="8080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Connecteur droit avec flèche 6">
            <a:extLst>
              <a:ext uri="{FF2B5EF4-FFF2-40B4-BE49-F238E27FC236}">
                <a16:creationId xmlns:a16="http://schemas.microsoft.com/office/drawing/2014/main" id="{724CF45F-EFE6-4DA3-AA9C-DEFAD9456BC3}"/>
              </a:ext>
            </a:extLst>
          </p:cNvPr>
          <p:cNvCxnSpPr/>
          <p:nvPr/>
        </p:nvCxnSpPr>
        <p:spPr>
          <a:xfrm>
            <a:off x="8041759" y="5605427"/>
            <a:ext cx="0" cy="8080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Connecteur droit avec flèche 7">
            <a:extLst>
              <a:ext uri="{FF2B5EF4-FFF2-40B4-BE49-F238E27FC236}">
                <a16:creationId xmlns:a16="http://schemas.microsoft.com/office/drawing/2014/main" id="{491B87B0-CCC6-48A3-92F8-485CFE9E442B}"/>
              </a:ext>
            </a:extLst>
          </p:cNvPr>
          <p:cNvCxnSpPr/>
          <p:nvPr/>
        </p:nvCxnSpPr>
        <p:spPr>
          <a:xfrm>
            <a:off x="8693890" y="5605427"/>
            <a:ext cx="0" cy="8080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129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CE656-62E0-4FDD-A191-AFF4015E5860}"/>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1EFB36AC-F357-451E-82AF-94FCECBB4809}"/>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4D3D98C7-9E9E-4413-AC40-832181991157}"/>
              </a:ext>
            </a:extLst>
          </p:cNvPr>
          <p:cNvPicPr>
            <a:picLocks noChangeAspect="1"/>
          </p:cNvPicPr>
          <p:nvPr/>
        </p:nvPicPr>
        <p:blipFill>
          <a:blip r:embed="rId2"/>
          <a:stretch>
            <a:fillRect/>
          </a:stretch>
        </p:blipFill>
        <p:spPr>
          <a:xfrm>
            <a:off x="0" y="0"/>
            <a:ext cx="12192000" cy="6858000"/>
          </a:xfrm>
          <a:prstGeom prst="rect">
            <a:avLst/>
          </a:prstGeom>
        </p:spPr>
      </p:pic>
      <p:sp>
        <p:nvSpPr>
          <p:cNvPr id="6" name="Ellipse 5">
            <a:extLst>
              <a:ext uri="{FF2B5EF4-FFF2-40B4-BE49-F238E27FC236}">
                <a16:creationId xmlns:a16="http://schemas.microsoft.com/office/drawing/2014/main" id="{F265792B-D1C7-4158-A37E-9AAAF49C9C42}"/>
              </a:ext>
            </a:extLst>
          </p:cNvPr>
          <p:cNvSpPr/>
          <p:nvPr/>
        </p:nvSpPr>
        <p:spPr>
          <a:xfrm>
            <a:off x="9080205" y="2966484"/>
            <a:ext cx="1616148" cy="462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7057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45681-86D2-4171-933F-2478C58DE393}"/>
              </a:ext>
            </a:extLst>
          </p:cNvPr>
          <p:cNvSpPr>
            <a:spLocks noGrp="1"/>
          </p:cNvSpPr>
          <p:nvPr>
            <p:ph type="title"/>
          </p:nvPr>
        </p:nvSpPr>
        <p:spPr/>
        <p:txBody>
          <a:bodyPr/>
          <a:lstStyle/>
          <a:p>
            <a:r>
              <a:rPr lang="fr-CA" dirty="0"/>
              <a:t>1. La loi sur la qualité de l’environnement</a:t>
            </a:r>
          </a:p>
        </p:txBody>
      </p:sp>
      <p:sp>
        <p:nvSpPr>
          <p:cNvPr id="3" name="Espace réservé du contenu 2">
            <a:extLst>
              <a:ext uri="{FF2B5EF4-FFF2-40B4-BE49-F238E27FC236}">
                <a16:creationId xmlns:a16="http://schemas.microsoft.com/office/drawing/2014/main" id="{66C7915D-A0A3-415E-95B8-1FC5646E1896}"/>
              </a:ext>
            </a:extLst>
          </p:cNvPr>
          <p:cNvSpPr>
            <a:spLocks noGrp="1"/>
          </p:cNvSpPr>
          <p:nvPr>
            <p:ph idx="1"/>
          </p:nvPr>
        </p:nvSpPr>
        <p:spPr>
          <a:xfrm>
            <a:off x="677334" y="2157820"/>
            <a:ext cx="8596668" cy="5539562"/>
          </a:xfrm>
        </p:spPr>
        <p:txBody>
          <a:bodyPr>
            <a:normAutofit/>
          </a:bodyPr>
          <a:lstStyle/>
          <a:p>
            <a:pPr algn="just"/>
            <a:r>
              <a:rPr lang="fr-CA" dirty="0"/>
              <a:t>Modulation en fonction du risque</a:t>
            </a:r>
          </a:p>
          <a:p>
            <a:pPr lvl="1" algn="just"/>
            <a:r>
              <a:rPr lang="fr-CA" dirty="0"/>
              <a:t>Déclaration de conformité </a:t>
            </a:r>
          </a:p>
          <a:p>
            <a:pPr lvl="2" algn="just"/>
            <a:r>
              <a:rPr lang="fr-CA" dirty="0"/>
              <a:t>Risques faibles </a:t>
            </a:r>
          </a:p>
          <a:p>
            <a:pPr lvl="2" algn="just"/>
            <a:r>
              <a:rPr lang="fr-CA" dirty="0"/>
              <a:t>Peu commencer le projet 30 jours après avoir produit une </a:t>
            </a:r>
            <a:r>
              <a:rPr lang="fr-CA" dirty="0" err="1"/>
              <a:t>declaration</a:t>
            </a:r>
            <a:r>
              <a:rPr lang="fr-CA" dirty="0"/>
              <a:t> de conformité auprès du ministre</a:t>
            </a:r>
          </a:p>
          <a:p>
            <a:pPr lvl="1" algn="just"/>
            <a:r>
              <a:rPr lang="fr-CA" dirty="0"/>
              <a:t>Certificat d’autorisation</a:t>
            </a:r>
          </a:p>
          <a:p>
            <a:pPr lvl="2" algn="just"/>
            <a:r>
              <a:rPr lang="fr-CA" dirty="0"/>
              <a:t>Risques modérés </a:t>
            </a:r>
          </a:p>
          <a:p>
            <a:pPr lvl="1" algn="just"/>
            <a:r>
              <a:rPr lang="fr-CA" dirty="0"/>
              <a:t>Procédure d’évaluation et d’examen des impacts sur l’environnement et le milieu social</a:t>
            </a:r>
          </a:p>
          <a:p>
            <a:pPr lvl="2" algn="just"/>
            <a:r>
              <a:rPr lang="fr-CA" dirty="0"/>
              <a:t>Risques élevés </a:t>
            </a:r>
          </a:p>
          <a:p>
            <a:pPr lvl="2" algn="just"/>
            <a:r>
              <a:rPr lang="fr-CA" dirty="0"/>
              <a:t>Certains projets y sont soumis automatiquement ou par décision du gouvernement</a:t>
            </a:r>
          </a:p>
          <a:p>
            <a:pPr lvl="2" algn="just"/>
            <a:r>
              <a:rPr lang="fr-CA" dirty="0"/>
              <a:t>Certificat d’autorisation par le gouvernement</a:t>
            </a:r>
          </a:p>
          <a:p>
            <a:pPr lvl="1"/>
            <a:endParaRPr lang="fr-CA" dirty="0"/>
          </a:p>
        </p:txBody>
      </p:sp>
    </p:spTree>
    <p:extLst>
      <p:ext uri="{BB962C8B-B14F-4D97-AF65-F5344CB8AC3E}">
        <p14:creationId xmlns:p14="http://schemas.microsoft.com/office/powerpoint/2010/main" val="12783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9E8AE-E451-4F9C-96E1-CEC0741DAA0D}"/>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465B9220-A975-494D-963F-A50666E1A712}"/>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12FA1E88-ABA5-4E9E-B94E-FB9A9739F2B1}"/>
              </a:ext>
            </a:extLst>
          </p:cNvPr>
          <p:cNvPicPr>
            <a:picLocks noChangeAspect="1"/>
          </p:cNvPicPr>
          <p:nvPr/>
        </p:nvPicPr>
        <p:blipFill>
          <a:blip r:embed="rId2"/>
          <a:stretch>
            <a:fillRect/>
          </a:stretch>
        </p:blipFill>
        <p:spPr>
          <a:xfrm>
            <a:off x="0" y="0"/>
            <a:ext cx="12192000" cy="6858000"/>
          </a:xfrm>
          <a:prstGeom prst="rect">
            <a:avLst/>
          </a:prstGeom>
        </p:spPr>
      </p:pic>
      <p:sp>
        <p:nvSpPr>
          <p:cNvPr id="6" name="Ellipse 5">
            <a:extLst>
              <a:ext uri="{FF2B5EF4-FFF2-40B4-BE49-F238E27FC236}">
                <a16:creationId xmlns:a16="http://schemas.microsoft.com/office/drawing/2014/main" id="{923FDC97-6A7A-44EF-8543-92CC887060DB}"/>
              </a:ext>
            </a:extLst>
          </p:cNvPr>
          <p:cNvSpPr/>
          <p:nvPr/>
        </p:nvSpPr>
        <p:spPr>
          <a:xfrm>
            <a:off x="2338086" y="2048719"/>
            <a:ext cx="1516284" cy="1380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48710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C3BD9-DD14-4121-B1E7-300E9E0A3A81}"/>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3EF5F2FB-CB81-4BE3-8DD0-B941F0F417C6}"/>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06F8911F-41BD-4627-8B95-0A714666C75A}"/>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Connecteur droit avec flèche 5">
            <a:extLst>
              <a:ext uri="{FF2B5EF4-FFF2-40B4-BE49-F238E27FC236}">
                <a16:creationId xmlns:a16="http://schemas.microsoft.com/office/drawing/2014/main" id="{9764602F-48C8-4FE9-B05E-79286C7ED140}"/>
              </a:ext>
            </a:extLst>
          </p:cNvPr>
          <p:cNvCxnSpPr/>
          <p:nvPr/>
        </p:nvCxnSpPr>
        <p:spPr>
          <a:xfrm>
            <a:off x="2949896" y="3721395"/>
            <a:ext cx="1218067"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91037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E166D-0324-432E-AB41-9D983F1535D1}"/>
              </a:ext>
            </a:extLst>
          </p:cNvPr>
          <p:cNvSpPr>
            <a:spLocks noGrp="1"/>
          </p:cNvSpPr>
          <p:nvPr>
            <p:ph type="title"/>
          </p:nvPr>
        </p:nvSpPr>
        <p:spPr/>
        <p:txBody>
          <a:bodyPr/>
          <a:lstStyle/>
          <a:p>
            <a:pPr algn="ctr"/>
            <a:r>
              <a:rPr lang="fr-CA" dirty="0"/>
              <a:t>Conclusion</a:t>
            </a:r>
          </a:p>
        </p:txBody>
      </p:sp>
      <p:sp>
        <p:nvSpPr>
          <p:cNvPr id="3" name="Espace réservé du contenu 2">
            <a:extLst>
              <a:ext uri="{FF2B5EF4-FFF2-40B4-BE49-F238E27FC236}">
                <a16:creationId xmlns:a16="http://schemas.microsoft.com/office/drawing/2014/main" id="{B077E399-3129-4F67-A1CD-D0123E7204B1}"/>
              </a:ext>
            </a:extLst>
          </p:cNvPr>
          <p:cNvSpPr>
            <a:spLocks noGrp="1"/>
          </p:cNvSpPr>
          <p:nvPr>
            <p:ph idx="1"/>
          </p:nvPr>
        </p:nvSpPr>
        <p:spPr/>
        <p:txBody>
          <a:bodyPr/>
          <a:lstStyle/>
          <a:p>
            <a:r>
              <a:rPr lang="fr-CA" dirty="0"/>
              <a:t>Certificats d’autorisation sont délivrés dans des cas précis comportant un risque jugé modéré</a:t>
            </a:r>
          </a:p>
          <a:p>
            <a:r>
              <a:rPr lang="fr-CA" dirty="0"/>
              <a:t>Beaucoup d’information a un caractère public</a:t>
            </a:r>
          </a:p>
          <a:p>
            <a:r>
              <a:rPr lang="fr-CA" dirty="0"/>
              <a:t>Droit d’accès à l’information ayant un caractère public</a:t>
            </a:r>
          </a:p>
          <a:p>
            <a:r>
              <a:rPr lang="fr-CA" dirty="0"/>
              <a:t>Difficile d’accéder à cette information</a:t>
            </a:r>
          </a:p>
          <a:p>
            <a:endParaRPr lang="fr-CA" dirty="0"/>
          </a:p>
        </p:txBody>
      </p:sp>
    </p:spTree>
    <p:extLst>
      <p:ext uri="{BB962C8B-B14F-4D97-AF65-F5344CB8AC3E}">
        <p14:creationId xmlns:p14="http://schemas.microsoft.com/office/powerpoint/2010/main" val="268642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24D54-6703-41EB-9FC4-8FD3A96BBB3E}"/>
              </a:ext>
            </a:extLst>
          </p:cNvPr>
          <p:cNvSpPr>
            <a:spLocks noGrp="1"/>
          </p:cNvSpPr>
          <p:nvPr>
            <p:ph type="title"/>
          </p:nvPr>
        </p:nvSpPr>
        <p:spPr/>
        <p:txBody>
          <a:bodyPr/>
          <a:lstStyle/>
          <a:p>
            <a:r>
              <a:rPr lang="fr-CA" dirty="0"/>
              <a:t>1. La loi sur la qualité de l’environnement</a:t>
            </a:r>
          </a:p>
        </p:txBody>
      </p:sp>
      <p:sp>
        <p:nvSpPr>
          <p:cNvPr id="3" name="Espace réservé du contenu 2">
            <a:extLst>
              <a:ext uri="{FF2B5EF4-FFF2-40B4-BE49-F238E27FC236}">
                <a16:creationId xmlns:a16="http://schemas.microsoft.com/office/drawing/2014/main" id="{40EFCA89-A7CD-4E9B-B207-EE76BE28068E}"/>
              </a:ext>
            </a:extLst>
          </p:cNvPr>
          <p:cNvSpPr>
            <a:spLocks noGrp="1"/>
          </p:cNvSpPr>
          <p:nvPr>
            <p:ph idx="1"/>
          </p:nvPr>
        </p:nvSpPr>
        <p:spPr/>
        <p:txBody>
          <a:bodyPr/>
          <a:lstStyle/>
          <a:p>
            <a:pPr algn="just"/>
            <a:r>
              <a:rPr lang="fr-CA" dirty="0"/>
              <a:t>BAPE</a:t>
            </a:r>
          </a:p>
          <a:p>
            <a:pPr lvl="1" algn="just"/>
            <a:r>
              <a:rPr lang="fr-FR" dirty="0"/>
              <a:t>Le Bureau a pour fonctions d’enquêter sur toute question relative à la qualité de l’environnement que lui soumet le ministre et de faire rapport à ce dernier de ses constatations ainsi que de l’analyse qu’il en a faite.</a:t>
            </a:r>
          </a:p>
          <a:p>
            <a:pPr lvl="2" algn="just"/>
            <a:r>
              <a:rPr lang="en-US" dirty="0"/>
              <a:t>À la discretion du </a:t>
            </a:r>
            <a:r>
              <a:rPr lang="en-US" dirty="0" err="1"/>
              <a:t>ministre</a:t>
            </a:r>
            <a:endParaRPr lang="en-US" dirty="0"/>
          </a:p>
          <a:p>
            <a:pPr lvl="1" algn="just"/>
            <a:r>
              <a:rPr lang="en-US" dirty="0"/>
              <a:t>Audiences </a:t>
            </a:r>
            <a:r>
              <a:rPr lang="en-US" dirty="0" err="1"/>
              <a:t>publiques</a:t>
            </a:r>
            <a:r>
              <a:rPr lang="en-US" dirty="0"/>
              <a:t> </a:t>
            </a:r>
          </a:p>
          <a:p>
            <a:pPr lvl="1" algn="just"/>
            <a:r>
              <a:rPr lang="en-US" dirty="0" err="1"/>
              <a:t>Tous</a:t>
            </a:r>
            <a:r>
              <a:rPr lang="en-US" dirty="0"/>
              <a:t> les rapports du BAPE </a:t>
            </a:r>
            <a:r>
              <a:rPr lang="en-US" dirty="0" err="1"/>
              <a:t>sont</a:t>
            </a:r>
            <a:r>
              <a:rPr lang="en-US" dirty="0"/>
              <a:t> publics</a:t>
            </a:r>
          </a:p>
          <a:p>
            <a:pPr lvl="1" algn="just"/>
            <a:r>
              <a:rPr lang="en-US" dirty="0"/>
              <a:t>Articles 6.1 et </a:t>
            </a:r>
            <a:r>
              <a:rPr lang="en-US" dirty="0" err="1"/>
              <a:t>suivants</a:t>
            </a:r>
            <a:r>
              <a:rPr lang="en-US" dirty="0"/>
              <a:t> de la L.Q.E.</a:t>
            </a:r>
          </a:p>
          <a:p>
            <a:endParaRPr lang="fr-CA" dirty="0"/>
          </a:p>
        </p:txBody>
      </p:sp>
    </p:spTree>
    <p:extLst>
      <p:ext uri="{BB962C8B-B14F-4D97-AF65-F5344CB8AC3E}">
        <p14:creationId xmlns:p14="http://schemas.microsoft.com/office/powerpoint/2010/main" val="337975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11B44-7B9A-498F-A7ED-35A6EBC9A515}"/>
              </a:ext>
            </a:extLst>
          </p:cNvPr>
          <p:cNvSpPr>
            <a:spLocks noGrp="1"/>
          </p:cNvSpPr>
          <p:nvPr>
            <p:ph type="title"/>
          </p:nvPr>
        </p:nvSpPr>
        <p:spPr/>
        <p:txBody>
          <a:bodyPr/>
          <a:lstStyle/>
          <a:p>
            <a:r>
              <a:rPr lang="fr-CA" dirty="0"/>
              <a:t>2. Les certificats d’autorisation, que sont-ils?</a:t>
            </a:r>
          </a:p>
        </p:txBody>
      </p:sp>
      <p:sp>
        <p:nvSpPr>
          <p:cNvPr id="3" name="Espace réservé du contenu 2">
            <a:extLst>
              <a:ext uri="{FF2B5EF4-FFF2-40B4-BE49-F238E27FC236}">
                <a16:creationId xmlns:a16="http://schemas.microsoft.com/office/drawing/2014/main" id="{AA7056D1-D434-4CA3-9BAF-511530AC8CAF}"/>
              </a:ext>
            </a:extLst>
          </p:cNvPr>
          <p:cNvSpPr>
            <a:spLocks noGrp="1"/>
          </p:cNvSpPr>
          <p:nvPr>
            <p:ph idx="1"/>
          </p:nvPr>
        </p:nvSpPr>
        <p:spPr>
          <a:xfrm>
            <a:off x="677334" y="2160589"/>
            <a:ext cx="8596668" cy="4087811"/>
          </a:xfrm>
        </p:spPr>
        <p:txBody>
          <a:bodyPr>
            <a:normAutofit fontScale="85000" lnSpcReduction="20000"/>
          </a:bodyPr>
          <a:lstStyle/>
          <a:p>
            <a:pPr algn="just"/>
            <a:r>
              <a:rPr lang="fr-CA" dirty="0"/>
              <a:t>Autorisations par le Ministre requises dans certains cas spécifiques retrouvés à l’article 22 de la Loi sur la qualité de l’environnement</a:t>
            </a:r>
          </a:p>
          <a:p>
            <a:pPr lvl="1" algn="just"/>
            <a:r>
              <a:rPr lang="en-US" dirty="0"/>
              <a:t>(1) </a:t>
            </a:r>
            <a:r>
              <a:rPr lang="fr-FR" dirty="0"/>
              <a:t>l’exploitation d’un établissement industriel visé à la section III, dans la mesure qui y est prévue;</a:t>
            </a:r>
          </a:p>
          <a:p>
            <a:pPr lvl="1" algn="just"/>
            <a:r>
              <a:rPr lang="en-US" dirty="0"/>
              <a:t>(2) </a:t>
            </a:r>
            <a:r>
              <a:rPr lang="fr-FR" dirty="0"/>
              <a:t>tout prélèvement d’eau, incluant les travaux et ouvrages que nécessite un tel prélèvement, dans la mesure prévue à la section V;</a:t>
            </a:r>
          </a:p>
          <a:p>
            <a:pPr lvl="1" algn="just"/>
            <a:r>
              <a:rPr lang="en-US" dirty="0"/>
              <a:t>(3) </a:t>
            </a:r>
            <a:r>
              <a:rPr lang="fr-FR" dirty="0"/>
              <a:t>l’établissement, la modification ou l’extension de toute installation de gestion ou de traitement des eaux visée à l’article 32 ainsi que l’installation et l’exploitation de tout autre appareil ou équipement destiné à traiter les eaux, notamment pour prévenir, diminuer ou faire cesser le rejet de contaminants dans l’environnement ou dans un réseau d’égout;</a:t>
            </a:r>
          </a:p>
          <a:p>
            <a:pPr lvl="1" algn="just"/>
            <a:r>
              <a:rPr lang="en-US" dirty="0"/>
              <a:t>(4) </a:t>
            </a:r>
            <a:r>
              <a:rPr lang="fr-FR" dirty="0"/>
              <a:t>tous travaux, toutes constructions ou toutes autres interventions dans des milieux humides et hydriques visés à la section V.1;</a:t>
            </a:r>
          </a:p>
          <a:p>
            <a:pPr lvl="1" algn="just"/>
            <a:r>
              <a:rPr lang="en-US" dirty="0"/>
              <a:t>(5) </a:t>
            </a:r>
            <a:r>
              <a:rPr lang="fr-FR" dirty="0"/>
              <a:t>la gestion de matières dangereuses, dans la mesure prévue à la sous-section 4 de la section VII.1;</a:t>
            </a:r>
          </a:p>
          <a:p>
            <a:pPr lvl="1" algn="just"/>
            <a:r>
              <a:rPr lang="en-US" dirty="0"/>
              <a:t>(…)</a:t>
            </a:r>
          </a:p>
          <a:p>
            <a:pPr algn="just"/>
            <a:r>
              <a:rPr lang="fr-CA" dirty="0"/>
              <a:t>Autorisations par le Gouvernement requises dans des cas spécifiques mentionnés à l’article 31.1 de la Loi sur la qualité de l’environnement</a:t>
            </a:r>
          </a:p>
        </p:txBody>
      </p:sp>
    </p:spTree>
    <p:extLst>
      <p:ext uri="{BB962C8B-B14F-4D97-AF65-F5344CB8AC3E}">
        <p14:creationId xmlns:p14="http://schemas.microsoft.com/office/powerpoint/2010/main" val="96999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AB8F4-4BE6-4E66-BA80-7D0548FA5399}"/>
              </a:ext>
            </a:extLst>
          </p:cNvPr>
          <p:cNvSpPr>
            <a:spLocks noGrp="1"/>
          </p:cNvSpPr>
          <p:nvPr>
            <p:ph type="title"/>
          </p:nvPr>
        </p:nvSpPr>
        <p:spPr/>
        <p:txBody>
          <a:bodyPr/>
          <a:lstStyle/>
          <a:p>
            <a:r>
              <a:rPr lang="fr-CA" dirty="0"/>
              <a:t>2.1 Exemptions d’autorisation </a:t>
            </a:r>
          </a:p>
        </p:txBody>
      </p:sp>
      <p:sp>
        <p:nvSpPr>
          <p:cNvPr id="3" name="Espace réservé du contenu 2">
            <a:extLst>
              <a:ext uri="{FF2B5EF4-FFF2-40B4-BE49-F238E27FC236}">
                <a16:creationId xmlns:a16="http://schemas.microsoft.com/office/drawing/2014/main" id="{569AAE1A-F21F-412C-BAA7-30CC092A519F}"/>
              </a:ext>
            </a:extLst>
          </p:cNvPr>
          <p:cNvSpPr>
            <a:spLocks noGrp="1"/>
          </p:cNvSpPr>
          <p:nvPr>
            <p:ph idx="1"/>
          </p:nvPr>
        </p:nvSpPr>
        <p:spPr/>
        <p:txBody>
          <a:bodyPr/>
          <a:lstStyle/>
          <a:p>
            <a:pPr algn="just"/>
            <a:r>
              <a:rPr lang="fr-CA" dirty="0"/>
              <a:t>« </a:t>
            </a:r>
            <a:r>
              <a:rPr lang="fr-FR" dirty="0"/>
              <a:t>Le gouvernement peut, par règlement et selon les conditions, restrictions et interdictions qui peuvent y être déterminées, exempter de l’application de la sous-section 1 certaines activités visées à l’article 22. » Article 31.0.6 L.Q.E.</a:t>
            </a:r>
          </a:p>
          <a:p>
            <a:pPr algn="just"/>
            <a:r>
              <a:rPr lang="fr-FR" dirty="0"/>
              <a:t>Sous-section 1 concerne les autorisations ministérielles </a:t>
            </a:r>
            <a:endParaRPr lang="fr-CA" dirty="0"/>
          </a:p>
        </p:txBody>
      </p:sp>
    </p:spTree>
    <p:extLst>
      <p:ext uri="{BB962C8B-B14F-4D97-AF65-F5344CB8AC3E}">
        <p14:creationId xmlns:p14="http://schemas.microsoft.com/office/powerpoint/2010/main" val="33264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EAC6B-EE44-4A74-AD27-5117D35779B1}"/>
              </a:ext>
            </a:extLst>
          </p:cNvPr>
          <p:cNvSpPr>
            <a:spLocks noGrp="1"/>
          </p:cNvSpPr>
          <p:nvPr>
            <p:ph type="title"/>
          </p:nvPr>
        </p:nvSpPr>
        <p:spPr/>
        <p:txBody>
          <a:bodyPr/>
          <a:lstStyle/>
          <a:p>
            <a:r>
              <a:rPr lang="fr-CA" dirty="0"/>
              <a:t>2.2 Comment applique-t-on pour obtenir un certificat d’autorisation? </a:t>
            </a:r>
          </a:p>
        </p:txBody>
      </p:sp>
      <p:sp>
        <p:nvSpPr>
          <p:cNvPr id="3" name="Espace réservé du contenu 2">
            <a:extLst>
              <a:ext uri="{FF2B5EF4-FFF2-40B4-BE49-F238E27FC236}">
                <a16:creationId xmlns:a16="http://schemas.microsoft.com/office/drawing/2014/main" id="{812FD6D5-28D7-4229-A5DA-5AE60EEC3E73}"/>
              </a:ext>
            </a:extLst>
          </p:cNvPr>
          <p:cNvSpPr>
            <a:spLocks noGrp="1"/>
          </p:cNvSpPr>
          <p:nvPr>
            <p:ph idx="1"/>
          </p:nvPr>
        </p:nvSpPr>
        <p:spPr/>
        <p:txBody>
          <a:bodyPr/>
          <a:lstStyle/>
          <a:p>
            <a:r>
              <a:rPr lang="fr-CA" dirty="0"/>
              <a:t>Soumission d’une application au Ministre</a:t>
            </a:r>
          </a:p>
          <a:p>
            <a:r>
              <a:rPr lang="fr-CA" dirty="0"/>
              <a:t>Analyse de la demande par le Ministre</a:t>
            </a:r>
          </a:p>
          <a:p>
            <a:r>
              <a:rPr lang="fr-CA" dirty="0"/>
              <a:t>Décision du Ministre </a:t>
            </a:r>
          </a:p>
        </p:txBody>
      </p:sp>
    </p:spTree>
    <p:extLst>
      <p:ext uri="{BB962C8B-B14F-4D97-AF65-F5344CB8AC3E}">
        <p14:creationId xmlns:p14="http://schemas.microsoft.com/office/powerpoint/2010/main" val="170141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A3F26-5864-45FC-AC55-C2F5B0406101}"/>
              </a:ext>
            </a:extLst>
          </p:cNvPr>
          <p:cNvSpPr>
            <a:spLocks noGrp="1"/>
          </p:cNvSpPr>
          <p:nvPr>
            <p:ph type="title"/>
          </p:nvPr>
        </p:nvSpPr>
        <p:spPr/>
        <p:txBody>
          <a:bodyPr/>
          <a:lstStyle/>
          <a:p>
            <a:r>
              <a:rPr lang="fr-CA" dirty="0"/>
              <a:t>2.3 Soumission au ministre</a:t>
            </a:r>
          </a:p>
        </p:txBody>
      </p:sp>
      <p:sp>
        <p:nvSpPr>
          <p:cNvPr id="3" name="Espace réservé du contenu 2">
            <a:extLst>
              <a:ext uri="{FF2B5EF4-FFF2-40B4-BE49-F238E27FC236}">
                <a16:creationId xmlns:a16="http://schemas.microsoft.com/office/drawing/2014/main" id="{85562D8D-982F-4C55-8BFF-74E47429AC38}"/>
              </a:ext>
            </a:extLst>
          </p:cNvPr>
          <p:cNvSpPr>
            <a:spLocks noGrp="1"/>
          </p:cNvSpPr>
          <p:nvPr>
            <p:ph idx="1"/>
          </p:nvPr>
        </p:nvSpPr>
        <p:spPr>
          <a:xfrm>
            <a:off x="677334" y="1930400"/>
            <a:ext cx="8596668" cy="3670300"/>
          </a:xfrm>
        </p:spPr>
        <p:txBody>
          <a:bodyPr>
            <a:normAutofit/>
          </a:bodyPr>
          <a:lstStyle/>
          <a:p>
            <a:pPr algn="just"/>
            <a:r>
              <a:rPr lang="en-US" dirty="0"/>
              <a:t>Frais à payer </a:t>
            </a:r>
          </a:p>
          <a:p>
            <a:pPr algn="just"/>
            <a:r>
              <a:rPr lang="fr-FR" dirty="0"/>
              <a:t>La personne ou la municipalité qui demande une autorisation au ministre doit à son soutien lui fournir les renseignements et les documents suivants:</a:t>
            </a:r>
          </a:p>
          <a:p>
            <a:pPr marL="800100" lvl="1" indent="-342900" algn="just">
              <a:buFont typeface="+mj-lt"/>
              <a:buAutoNum type="arabicPeriod"/>
            </a:pPr>
            <a:r>
              <a:rPr lang="fr-FR" dirty="0"/>
              <a:t>la description de l’activité et sa localisation;</a:t>
            </a:r>
          </a:p>
          <a:p>
            <a:pPr marL="800100" lvl="1" indent="-342900" algn="just">
              <a:buFont typeface="+mj-lt"/>
              <a:buAutoNum type="arabicPeriod"/>
            </a:pPr>
            <a:r>
              <a:rPr lang="fr-FR" dirty="0"/>
              <a:t>la nature, la quantité, la concentration et la localisation de tous les contaminants qui sont susceptibles d’être rejetés dans l’environnement, le cas échéant;</a:t>
            </a:r>
          </a:p>
          <a:p>
            <a:pPr marL="800100" lvl="1" indent="-342900" algn="just">
              <a:buFont typeface="+mj-lt"/>
              <a:buAutoNum type="arabicPeriod"/>
            </a:pPr>
            <a:r>
              <a:rPr lang="fr-FR" dirty="0"/>
              <a:t>tout autre renseignement ou document déterminé par règlement, ceux-ci pouvant varier en fonction des catégories d’activités ainsi que du territoire où elles seront exercées.</a:t>
            </a:r>
          </a:p>
          <a:p>
            <a:pPr marL="400050" algn="just"/>
            <a:r>
              <a:rPr lang="en-US" dirty="0"/>
              <a:t>Article 23 de la L.Q.E.</a:t>
            </a:r>
          </a:p>
        </p:txBody>
      </p:sp>
    </p:spTree>
    <p:extLst>
      <p:ext uri="{BB962C8B-B14F-4D97-AF65-F5344CB8AC3E}">
        <p14:creationId xmlns:p14="http://schemas.microsoft.com/office/powerpoint/2010/main" val="99925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27B3A-E46C-4836-B70B-491F592C70B6}"/>
              </a:ext>
            </a:extLst>
          </p:cNvPr>
          <p:cNvSpPr>
            <a:spLocks noGrp="1"/>
          </p:cNvSpPr>
          <p:nvPr>
            <p:ph type="title"/>
          </p:nvPr>
        </p:nvSpPr>
        <p:spPr/>
        <p:txBody>
          <a:bodyPr/>
          <a:lstStyle/>
          <a:p>
            <a:r>
              <a:rPr lang="fr-CA" dirty="0"/>
              <a:t>2.3 Soumission au ministre</a:t>
            </a:r>
            <a:endParaRPr lang="en-CA" dirty="0"/>
          </a:p>
        </p:txBody>
      </p:sp>
      <p:sp>
        <p:nvSpPr>
          <p:cNvPr id="3" name="Espace réservé du contenu 2">
            <a:extLst>
              <a:ext uri="{FF2B5EF4-FFF2-40B4-BE49-F238E27FC236}">
                <a16:creationId xmlns:a16="http://schemas.microsoft.com/office/drawing/2014/main" id="{C4C8159E-DB87-4ACB-9CBB-E5E420B415B3}"/>
              </a:ext>
            </a:extLst>
          </p:cNvPr>
          <p:cNvSpPr>
            <a:spLocks noGrp="1"/>
          </p:cNvSpPr>
          <p:nvPr>
            <p:ph idx="1"/>
          </p:nvPr>
        </p:nvSpPr>
        <p:spPr/>
        <p:txBody>
          <a:bodyPr>
            <a:normAutofit lnSpcReduction="10000"/>
          </a:bodyPr>
          <a:lstStyle/>
          <a:p>
            <a:pPr algn="just"/>
            <a:r>
              <a:rPr lang="fr-FR" dirty="0"/>
              <a:t>Les renseignements et les documents visés aux paragraphes 1° et 2° du premier alinéa ont un </a:t>
            </a:r>
            <a:r>
              <a:rPr lang="fr-FR" b="1" dirty="0"/>
              <a:t>caractère public</a:t>
            </a:r>
            <a:r>
              <a:rPr lang="fr-FR" dirty="0"/>
              <a:t>, sous réserve du premier alinéa de l’article 118.5.3. Un règlement pris en vertu du paragraphe 3° du premier alinéa peut également déterminer parmi ces renseignements et ces documents ceux ayant un caractère public.</a:t>
            </a:r>
          </a:p>
          <a:p>
            <a:pPr algn="just"/>
            <a:r>
              <a:rPr lang="en-US" dirty="0"/>
              <a:t>[…]</a:t>
            </a:r>
          </a:p>
          <a:p>
            <a:pPr algn="just"/>
            <a:r>
              <a:rPr lang="fr-FR" dirty="0"/>
              <a:t>Toute demande ne comprenant pas les renseignements et les documents déterminés par règlement ou ne satisfaisant pas aux conditions et modalités qui y sont prévues </a:t>
            </a:r>
            <a:r>
              <a:rPr lang="fr-FR" b="1" dirty="0"/>
              <a:t>n’est pas recevable</a:t>
            </a:r>
            <a:r>
              <a:rPr lang="fr-FR" dirty="0"/>
              <a:t> pour analyse par le ministre.</a:t>
            </a:r>
          </a:p>
          <a:p>
            <a:pPr algn="just"/>
            <a:r>
              <a:rPr lang="fr-FR" dirty="0"/>
              <a:t>Lorsqu’il transmet sa demande d’autorisation au ministre, le demandeur doit également transmettre une copie de celle-ci à la municipalité sur le territoire de laquelle le projet visé par sa demande sera réalisé.</a:t>
            </a:r>
          </a:p>
          <a:p>
            <a:pPr algn="just"/>
            <a:r>
              <a:rPr lang="fr-FR" dirty="0"/>
              <a:t>Article 23 de la L.Q.E.</a:t>
            </a:r>
            <a:endParaRPr lang="en-US" dirty="0"/>
          </a:p>
          <a:p>
            <a:endParaRPr lang="en-CA" dirty="0"/>
          </a:p>
        </p:txBody>
      </p:sp>
    </p:spTree>
    <p:extLst>
      <p:ext uri="{BB962C8B-B14F-4D97-AF65-F5344CB8AC3E}">
        <p14:creationId xmlns:p14="http://schemas.microsoft.com/office/powerpoint/2010/main" val="36879923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1907</Words>
  <Application>Microsoft Office PowerPoint</Application>
  <PresentationFormat>Grand écran</PresentationFormat>
  <Paragraphs>114</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Calibri Light</vt:lpstr>
      <vt:lpstr>Trebuchet MS</vt:lpstr>
      <vt:lpstr>Wingdings 3</vt:lpstr>
      <vt:lpstr>Thème Office</vt:lpstr>
      <vt:lpstr>Facette</vt:lpstr>
      <vt:lpstr>Une brève explication des certificats d’autorisation</vt:lpstr>
      <vt:lpstr>1. La loi sur la qualité de l’environnement</vt:lpstr>
      <vt:lpstr>1. La loi sur la qualité de l’environnement</vt:lpstr>
      <vt:lpstr>1. La loi sur la qualité de l’environnement</vt:lpstr>
      <vt:lpstr>2. Les certificats d’autorisation, que sont-ils?</vt:lpstr>
      <vt:lpstr>2.1 Exemptions d’autorisation </vt:lpstr>
      <vt:lpstr>2.2 Comment applique-t-on pour obtenir un certificat d’autorisation? </vt:lpstr>
      <vt:lpstr>2.3 Soumission au ministre</vt:lpstr>
      <vt:lpstr>2.3 Soumission au ministre</vt:lpstr>
      <vt:lpstr>2.3 Soumission au ministre</vt:lpstr>
      <vt:lpstr>2.4 Analyse par le ministre</vt:lpstr>
      <vt:lpstr>2.4 Analyse par le ministre</vt:lpstr>
      <vt:lpstr>2.5 Décision par le ministre</vt:lpstr>
      <vt:lpstr>3. Une fois délivrée, l’autorisation demeure-t-elle toujours valide?</vt:lpstr>
      <vt:lpstr>4. Le public peut-il avoir accès à de l’information? </vt:lpstr>
      <vt:lpstr>4. Le public peut-il avoir accès à de l’information? </vt:lpstr>
      <vt:lpstr>4.1 Comment le public obtient-il accès à de l’information?</vt:lpstr>
      <vt:lpstr>4.1 Comment le public obtient-il accès à de l’information?</vt:lpstr>
      <vt:lpstr>Présentation PowerPoint</vt:lpstr>
      <vt:lpstr>Présentation PowerPoint</vt:lpstr>
      <vt:lpstr>Présentation PowerPoint</vt:lpstr>
      <vt:lpstr>Présentation PowerPoint</vt:lpstr>
      <vt:lpstr>Présentation PowerPoint</vt:lpstr>
      <vt:lpstr>Présentation PowerPoint</vt:lpstr>
      <vt:lpstr>4.2 Comment le public obtient-il accès à plus d’information? </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Tremblay, Michael</dc:creator>
  <cp:lastModifiedBy>Tremblay, Michael</cp:lastModifiedBy>
  <cp:revision>121</cp:revision>
  <dcterms:created xsi:type="dcterms:W3CDTF">2020-02-25T15:00:38Z</dcterms:created>
  <dcterms:modified xsi:type="dcterms:W3CDTF">2020-06-03T20:57:36Z</dcterms:modified>
</cp:coreProperties>
</file>